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0" r:id="rId14"/>
    <p:sldId id="271" r:id="rId15"/>
    <p:sldId id="268" r:id="rId16"/>
    <p:sldId id="269" r:id="rId17"/>
    <p:sldId id="270" r:id="rId18"/>
    <p:sldId id="273" r:id="rId19"/>
    <p:sldId id="272" r:id="rId20"/>
    <p:sldId id="274" r:id="rId21"/>
    <p:sldId id="275" r:id="rId22"/>
    <p:sldId id="282" r:id="rId23"/>
    <p:sldId id="284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09.3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1,'5'0,"1"0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9.48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9.6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22.3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26.13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29.69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05.63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05.9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07.65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09.8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0.01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0.49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11 0,'-5'0,"0"0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0.17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6.31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10,'0'-4,"0"-2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6.52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6.65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6.80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2.53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154 20,'-5'0,"-5"0,-5 0,-5 0,-3 0,2-4,1-2,-1 1,3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2.69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0,'5'0,"0"5,1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2.83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0,'5'0,"5"0,6 0,-1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3.07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521 1,'-9'0,"-7"0,-14 0,-6 0,-1 0,-3 4,1 2,-2 3,3 2,2-3,4-1,2-3,3-2,5 4,7 0,2-1,-2-1,-2-2,1 0,4-1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3.20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0,'0'0,"0"0,0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0.80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1,'5'4,"0"6,5 1,5-1,3-2,4-3,2-2,-3-2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3.29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16,'4'-4,"6"-2,1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33.37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92,'0'0,"5"-4,5-2,5 0,5 2,-1-4,0 1,2 0,-3 2,-1-2,2-1,-2-2,-1-1,-2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0.96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0,'4'0,"2"0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1.12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52,'5'0,"5"0,6 0,4 0,3 0,2 0,1 0,0 0,1 0,-1 0,-4-4,-2-2,0 0,-3-3,-1 1,2 0,2 3,2 1,-3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7.0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8.83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16,'5'0,"5"0,1-4,3-2,-1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9.06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252 0,'-4'0,"-7"0,0 5,-3 0,-4 1,-2-2,-3 3,-2 1,4 3,1 0,-1-3,-1-2,0-2,2-2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1T17:19:19.34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294 114,'-5'-4,"-5"-2,-5 1,-5-4,-8 0,-2 2,-2-3,1 0,6-1,2 0,1 2,1 3,3-2,4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E9F6F-B6D0-448A-991D-D0632944117E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EEF42-EA0F-4F0C-B77D-56E48BC50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0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EEF42-EA0F-4F0C-B77D-56E48BC505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49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EEF42-EA0F-4F0C-B77D-56E48BC505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3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20C3-32DA-0EFE-E0DE-24E91D916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DDDD7-D4FD-3612-C129-532CB97DF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6A2DC-1BB8-3043-34AF-4716C9B3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C4427-D6BA-41EE-9EB8-309CB13FB7A2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5F75A-7F21-2575-398B-36A41AE44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8670-FE36-82A3-8CF7-C0118557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4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712A-9061-5117-C123-9B5985C44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91D3C-CEC7-9DDD-88EB-3F1301366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AF146-0E54-B347-5576-75A76F6F6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4D466-8E72-47E8-8F70-21DD93A6546C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DAD10-8CF1-A8E7-FAE0-4F9317F7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21D76-E137-13A2-3C03-86CB230D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4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F49B28-98C4-E770-3656-681AF86F26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0DCDA-FEC7-8491-4484-DF43CF200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9730C-72C4-D2B0-F32F-FA28BEBC5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FC4F-4E9F-4635-BEEC-9814FE67A597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60582-E113-B013-0EEA-872756098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3B7D3-EBAC-27DF-95EB-45B748F2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5649-97F7-3D14-7CB9-0D02DCBA1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CEA9A-12DB-6A7E-F6E3-935B004F7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37CAA-9A79-CE6B-708E-D9147ACF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79D66-9AAA-4475-A692-5F96C9D97F1C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CB18F-B556-BF91-92C9-D391B1C48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51D5-8EA6-F57B-5950-36021D21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30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FF8A-F721-CFDF-3C46-8A5C9A17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5FB49-E3F8-C476-0E3A-4DAB2B630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B8DEE-9767-9D7D-18D5-4D2C0DF41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788BD-6DBD-42DC-99FA-EBB65FD10E0A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BED6D-C780-E1B0-CE0F-473831A1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D1562-1251-189A-4380-ED7E9EEC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696D-994F-4381-BFA8-1B4AEBEA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D3083-0895-8288-A561-02E054161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1CC54-FCB0-EA80-D429-94FD184A1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30E25-6CFF-0200-6E92-BEBB7D044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899FB-2FAA-4348-84B0-E06BE97CDBEC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C2A98-CDA5-C5AD-B53C-1F274908B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B6862-2982-74CF-6497-27525A00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3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5885-B8ED-6EA8-E606-D57495ED1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85210-C527-C221-2974-A3C723003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9F1AD-CADE-8D55-6264-4A5525BA4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3C79E-530A-5FD0-513F-6A8BE4C80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D93A3-5AD6-D7E3-54F8-9325A71B4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8D968-A968-40F7-DC43-C8520681D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A973B-1B7F-4E89-A978-7C0B20306EEC}" type="datetime1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4FFDF-C23A-C000-0382-C5050389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2220B-4B5C-80C0-F04F-C168FEBD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3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4D095-8E89-E57E-FCE6-01A475F8C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305E5-66EA-392F-DD96-089189C1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518-C08C-4000-9C0B-66F75531B4FB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1E7549-4094-F3C9-5D88-C6B5AB6F8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11847-2CCA-380F-23E7-1440334E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4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322A0-7A81-D878-0D38-87A4F5BA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F40B3-B318-43D5-9185-A03BEB77A650}" type="datetime1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3B33F-B0B7-AD38-A10F-D4C46AB9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E21D2-6F7A-CF6F-AC38-036434F9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0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9444-9891-1DA3-BC1E-97E5DA3C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527FD-D475-69AD-B842-B0942F176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707AD-C83F-AA2B-702D-35093A400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3714A-D21F-5FBF-F12A-BD6FF083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D0B18-4F8F-467F-B8BF-137A1AD1559E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0352E-5AF3-3C15-817D-5355A6A0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DF15B-E36A-676B-8790-2B76A01A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7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6EF7-39C1-BE7C-CEA8-2B8EC604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736F96-C3AC-F9C3-4104-09A2BE446E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50DCE-C4FE-8594-7F05-5CCFECB1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69FC6-389C-6B5A-EB48-954EB517F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1616-B2B7-4A41-A6F2-41F7F4A6D2CC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52300-59D0-C431-640E-AA430D0A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72EA5-32F9-510C-10D0-5DA9C1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3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33E0E-E2FE-7927-E9AC-43C47DE05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2592B-F15A-9346-9B9A-42CA6E5A4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8AA16-DAF9-2148-08B7-B3E9933C3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F055F-76E8-4217-BA89-E728865B416F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3FCC9-AE4A-18DC-F162-3D5E4D52D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935C8-915E-AC2A-9945-1D2D4C1FA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CF699-5F5F-4D0C-8CB5-6FB274C1CA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9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customXml" Target="../ink/ink8.xml"/><Relationship Id="rId26" Type="http://schemas.openxmlformats.org/officeDocument/2006/relationships/image" Target="../media/image48.png"/><Relationship Id="rId39" Type="http://schemas.openxmlformats.org/officeDocument/2006/relationships/customXml" Target="../ink/ink19.xml"/><Relationship Id="rId21" Type="http://schemas.openxmlformats.org/officeDocument/2006/relationships/image" Target="../media/image46.png"/><Relationship Id="rId34" Type="http://schemas.openxmlformats.org/officeDocument/2006/relationships/image" Target="../media/image52.png"/><Relationship Id="rId42" Type="http://schemas.openxmlformats.org/officeDocument/2006/relationships/customXml" Target="../ink/ink21.xml"/><Relationship Id="rId47" Type="http://schemas.openxmlformats.org/officeDocument/2006/relationships/customXml" Target="../ink/ink24.xml"/><Relationship Id="rId50" Type="http://schemas.openxmlformats.org/officeDocument/2006/relationships/customXml" Target="../ink/ink26.xml"/><Relationship Id="rId55" Type="http://schemas.openxmlformats.org/officeDocument/2006/relationships/image" Target="../media/image61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6" Type="http://schemas.openxmlformats.org/officeDocument/2006/relationships/customXml" Target="../ink/ink7.xml"/><Relationship Id="rId29" Type="http://schemas.openxmlformats.org/officeDocument/2006/relationships/customXml" Target="../ink/ink14.xml"/><Relationship Id="rId11" Type="http://schemas.openxmlformats.org/officeDocument/2006/relationships/image" Target="../media/image41.png"/><Relationship Id="rId24" Type="http://schemas.openxmlformats.org/officeDocument/2006/relationships/customXml" Target="../ink/ink11.xml"/><Relationship Id="rId32" Type="http://schemas.openxmlformats.org/officeDocument/2006/relationships/image" Target="../media/image51.png"/><Relationship Id="rId37" Type="http://schemas.openxmlformats.org/officeDocument/2006/relationships/customXml" Target="../ink/ink18.xml"/><Relationship Id="rId40" Type="http://schemas.openxmlformats.org/officeDocument/2006/relationships/customXml" Target="../ink/ink20.xml"/><Relationship Id="rId45" Type="http://schemas.openxmlformats.org/officeDocument/2006/relationships/image" Target="../media/image57.png"/><Relationship Id="rId53" Type="http://schemas.openxmlformats.org/officeDocument/2006/relationships/image" Target="../media/image60.png"/><Relationship Id="rId58" Type="http://schemas.openxmlformats.org/officeDocument/2006/relationships/customXml" Target="../ink/ink30.xml"/><Relationship Id="rId5" Type="http://schemas.openxmlformats.org/officeDocument/2006/relationships/image" Target="../media/image38.png"/><Relationship Id="rId61" Type="http://schemas.openxmlformats.org/officeDocument/2006/relationships/image" Target="../media/image64.png"/><Relationship Id="rId19" Type="http://schemas.openxmlformats.org/officeDocument/2006/relationships/image" Target="../media/image45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3.xml"/><Relationship Id="rId30" Type="http://schemas.openxmlformats.org/officeDocument/2006/relationships/image" Target="../media/image50.png"/><Relationship Id="rId35" Type="http://schemas.openxmlformats.org/officeDocument/2006/relationships/customXml" Target="../ink/ink17.xml"/><Relationship Id="rId43" Type="http://schemas.openxmlformats.org/officeDocument/2006/relationships/image" Target="../media/image56.png"/><Relationship Id="rId48" Type="http://schemas.openxmlformats.org/officeDocument/2006/relationships/customXml" Target="../ink/ink25.xml"/><Relationship Id="rId56" Type="http://schemas.openxmlformats.org/officeDocument/2006/relationships/customXml" Target="../ink/ink29.xml"/><Relationship Id="rId8" Type="http://schemas.openxmlformats.org/officeDocument/2006/relationships/customXml" Target="../ink/ink3.xml"/><Relationship Id="rId51" Type="http://schemas.openxmlformats.org/officeDocument/2006/relationships/image" Target="../media/image59.png"/><Relationship Id="rId3" Type="http://schemas.openxmlformats.org/officeDocument/2006/relationships/image" Target="../media/image11.jpeg"/><Relationship Id="rId12" Type="http://schemas.openxmlformats.org/officeDocument/2006/relationships/customXml" Target="../ink/ink5.xml"/><Relationship Id="rId17" Type="http://schemas.openxmlformats.org/officeDocument/2006/relationships/image" Target="../media/image44.png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54.png"/><Relationship Id="rId46" Type="http://schemas.openxmlformats.org/officeDocument/2006/relationships/customXml" Target="../ink/ink23.xml"/><Relationship Id="rId59" Type="http://schemas.openxmlformats.org/officeDocument/2006/relationships/image" Target="../media/image63.png"/><Relationship Id="rId20" Type="http://schemas.openxmlformats.org/officeDocument/2006/relationships/customXml" Target="../ink/ink9.xml"/><Relationship Id="rId41" Type="http://schemas.openxmlformats.org/officeDocument/2006/relationships/image" Target="../media/image55.png"/><Relationship Id="rId54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image" Target="../media/image49.png"/><Relationship Id="rId36" Type="http://schemas.openxmlformats.org/officeDocument/2006/relationships/image" Target="../media/image53.png"/><Relationship Id="rId49" Type="http://schemas.openxmlformats.org/officeDocument/2006/relationships/image" Target="../media/image58.png"/><Relationship Id="rId57" Type="http://schemas.openxmlformats.org/officeDocument/2006/relationships/image" Target="../media/image62.png"/><Relationship Id="rId10" Type="http://schemas.openxmlformats.org/officeDocument/2006/relationships/customXml" Target="../ink/ink4.xml"/><Relationship Id="rId31" Type="http://schemas.openxmlformats.org/officeDocument/2006/relationships/customXml" Target="../ink/ink15.xml"/><Relationship Id="rId44" Type="http://schemas.openxmlformats.org/officeDocument/2006/relationships/customXml" Target="../ink/ink22.xml"/><Relationship Id="rId52" Type="http://schemas.openxmlformats.org/officeDocument/2006/relationships/customXml" Target="../ink/ink27.xml"/><Relationship Id="rId60" Type="http://schemas.openxmlformats.org/officeDocument/2006/relationships/customXml" Target="../ink/ink31.xml"/><Relationship Id="rId4" Type="http://schemas.openxmlformats.org/officeDocument/2006/relationships/customXml" Target="../ink/ink1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0DAE9-07A8-735C-D7BE-B12BC57A5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4428318"/>
            <a:ext cx="8508512" cy="1274076"/>
          </a:xfrm>
        </p:spPr>
        <p:txBody>
          <a:bodyPr>
            <a:normAutofit/>
          </a:bodyPr>
          <a:lstStyle/>
          <a:p>
            <a:pPr algn="l"/>
            <a:r>
              <a:rPr lang="el-GR" sz="3800" dirty="0"/>
              <a:t>Ασύρματο δίκτυο αισθητήρων για αυτοματοποίηση κάθετης καλλιέργειας</a:t>
            </a: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B2752-66C8-86D0-F865-E4833B2CF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5722966"/>
            <a:ext cx="8515793" cy="814993"/>
          </a:xfrm>
        </p:spPr>
        <p:txBody>
          <a:bodyPr>
            <a:noAutofit/>
          </a:bodyPr>
          <a:lstStyle/>
          <a:p>
            <a:pPr algn="l"/>
            <a:r>
              <a:rPr lang="el-GR" sz="900" dirty="0"/>
              <a:t>Παππάς Γεώργιος </a:t>
            </a:r>
            <a:r>
              <a:rPr lang="el-GR" sz="900" dirty="0" err="1"/>
              <a:t>Εφραίμ</a:t>
            </a:r>
            <a:r>
              <a:rPr lang="el-GR" sz="900" dirty="0"/>
              <a:t> – Στασινός Αλκιβιάδης </a:t>
            </a:r>
          </a:p>
          <a:p>
            <a:pPr algn="l"/>
            <a:r>
              <a:rPr lang="el-GR" sz="900" dirty="0"/>
              <a:t>Επιβλέπων Καθηγητής: Χατζόπουλος Αλκιβιάδης </a:t>
            </a:r>
            <a:endParaRPr lang="en-US" sz="900" dirty="0"/>
          </a:p>
          <a:p>
            <a:pPr algn="l"/>
            <a:r>
              <a:rPr lang="el-GR" sz="900" dirty="0"/>
              <a:t>Θεσσαλονίκη, Οκτώβριος 2022</a:t>
            </a:r>
          </a:p>
          <a:p>
            <a:pPr algn="l"/>
            <a:endParaRPr lang="en-US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A4620-062C-6F28-88E0-5CCAD309A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49" r="2" b="9943"/>
          <a:stretch/>
        </p:blipFill>
        <p:spPr>
          <a:xfrm>
            <a:off x="20" y="10"/>
            <a:ext cx="7534631" cy="4226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261920-12A0-2D40-D4AE-EDF661455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60" r="20658" b="-1"/>
          <a:stretch/>
        </p:blipFill>
        <p:spPr>
          <a:xfrm>
            <a:off x="7622712" y="10"/>
            <a:ext cx="4569288" cy="42245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641753"/>
            <a:ext cx="1128382" cy="847206"/>
            <a:chOff x="8183879" y="1000124"/>
            <a:chExt cx="1562267" cy="1172973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5CAA3-1D63-F5BB-D51F-D0AB060D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91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>
            <a:normAutofit fontScale="90000"/>
          </a:bodyPr>
          <a:lstStyle/>
          <a:p>
            <a:r>
              <a:rPr lang="el-GR" dirty="0"/>
              <a:t>Λειτουργικό σύστημα πραγματικού χρόνου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4"/>
            <a:ext cx="6847379" cy="3491091"/>
          </a:xfrm>
        </p:spPr>
        <p:txBody>
          <a:bodyPr>
            <a:normAutofit/>
          </a:bodyPr>
          <a:lstStyle/>
          <a:p>
            <a:r>
              <a:rPr lang="el-GR" sz="1600" dirty="0"/>
              <a:t>Άμεση και εύκολη χρήση σε συνδυασμό με τους μικροελεγκτές της </a:t>
            </a:r>
            <a:r>
              <a:rPr lang="en-US" sz="1600" dirty="0"/>
              <a:t>Nordic.</a:t>
            </a:r>
          </a:p>
          <a:p>
            <a:r>
              <a:rPr lang="el-GR" sz="1600" dirty="0"/>
              <a:t>Σύστημα προσαρμογής και παραμετροποίησης του συστήματος (Kconfig, devicetree)</a:t>
            </a:r>
            <a:r>
              <a:rPr lang="en-US" sz="1600" dirty="0"/>
              <a:t>.</a:t>
            </a:r>
            <a:endParaRPr lang="el-GR" sz="1600" dirty="0"/>
          </a:p>
          <a:p>
            <a:r>
              <a:rPr lang="el-GR" sz="1600" dirty="0"/>
              <a:t>Περιλαμβάνει τους απαραίτητους </a:t>
            </a:r>
            <a:r>
              <a:rPr lang="en-US" sz="1600" dirty="0"/>
              <a:t>device drivers </a:t>
            </a:r>
            <a:r>
              <a:rPr lang="el-GR" sz="1600" dirty="0"/>
              <a:t>και ποικιλία βιβλιοθηκών.</a:t>
            </a:r>
            <a:endParaRPr lang="en-US" sz="1600" dirty="0"/>
          </a:p>
          <a:p>
            <a:r>
              <a:rPr lang="el-GR" sz="1600" dirty="0"/>
              <a:t>Υποστήριξη για μια μεγάλη γκάμα από πρωτόκολλα όπως: CoAP, IPv6, MQTT,</a:t>
            </a:r>
            <a:r>
              <a:rPr lang="en-US" sz="1600" dirty="0"/>
              <a:t> </a:t>
            </a:r>
            <a:r>
              <a:rPr lang="el-GR" sz="1600" dirty="0"/>
              <a:t>Bluetooth Low Energy.</a:t>
            </a:r>
            <a:endParaRPr lang="en-US" sz="1600" dirty="0"/>
          </a:p>
          <a:p>
            <a:pPr marL="0" indent="0">
              <a:buNone/>
            </a:pPr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5122" name="Picture 2" descr="Zephyr (operating system) - Wikipedia">
            <a:extLst>
              <a:ext uri="{FF2B5EF4-FFF2-40B4-BE49-F238E27FC236}">
                <a16:creationId xmlns:a16="http://schemas.microsoft.com/office/drawing/2014/main" id="{F7D2E93C-9AC3-FC79-A5B5-E1998A8E6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294" y="1672004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F4579-00BC-BBBC-95F6-BB9E779BC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480" y="3729147"/>
            <a:ext cx="2641139" cy="22274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B57F-CAD4-2D0E-3A8C-75073FEF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3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Τεχνική υλοποίηση κόμβων αισθητήρων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4"/>
            <a:ext cx="6278419" cy="3491091"/>
          </a:xfrm>
        </p:spPr>
        <p:txBody>
          <a:bodyPr>
            <a:normAutofit/>
          </a:bodyPr>
          <a:lstStyle/>
          <a:p>
            <a:r>
              <a:rPr lang="el-GR" sz="1600" dirty="0"/>
              <a:t>Το σύστημα ξεκινά με την εκκίνηση των απαραίτητων περιφερειακών.</a:t>
            </a:r>
          </a:p>
          <a:p>
            <a:r>
              <a:rPr lang="el-GR" sz="1600" dirty="0"/>
              <a:t>Αν ο χρήστης δεν έχει ορίσει το επίπεδο (ράφι) στο οποίο βρίσκεται ο κόμβος, αυτός αναμένει τον ορισμό της παραμέτρου αυτής.</a:t>
            </a:r>
          </a:p>
          <a:p>
            <a:r>
              <a:rPr lang="el-GR" sz="1600" dirty="0"/>
              <a:t>Ο κόμβος βρίσκεται μονίμως σε λειτουργία αδράνειας.</a:t>
            </a:r>
          </a:p>
          <a:p>
            <a:r>
              <a:rPr lang="el-GR" sz="1600" dirty="0"/>
              <a:t>Ο κόμβος ξυπνά μόνο όταν ζητηθούν μετρήσεις από τον κεντρικό κόμβο.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F512D-83BD-8792-A355-FF8661484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25" y="1510815"/>
            <a:ext cx="3624449" cy="4328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FCA1C-E0E8-2D8F-CAEC-DCF21112C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89" y="4458215"/>
            <a:ext cx="3382645" cy="727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62E180-A3DF-2665-DB72-729A90B3A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634" y="4403051"/>
            <a:ext cx="4149091" cy="15200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A4F16-E16B-A180-47B7-BBD0AB82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2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Τεχνική υλοποίηση κόμβων αισθητήρων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5"/>
            <a:ext cx="10774219" cy="860884"/>
          </a:xfrm>
        </p:spPr>
        <p:txBody>
          <a:bodyPr>
            <a:normAutofit/>
          </a:bodyPr>
          <a:lstStyle/>
          <a:p>
            <a:r>
              <a:rPr lang="el-GR" sz="1600" dirty="0"/>
              <a:t>Ο χρήστης μπορεί να ορίσει το ράφι αναφοράς του κόμβου χρησιμοποιώντας την εφαρμογή </a:t>
            </a:r>
            <a:r>
              <a:rPr lang="en-US" sz="1600" dirty="0"/>
              <a:t>nRF Connect.</a:t>
            </a:r>
            <a:r>
              <a:rPr lang="el-GR" sz="1600" dirty="0"/>
              <a:t> </a:t>
            </a:r>
            <a:endParaRPr lang="en-US" sz="1600" dirty="0"/>
          </a:p>
          <a:p>
            <a:r>
              <a:rPr lang="el-GR" sz="1600" dirty="0"/>
              <a:t>Επιπλέον ο κόμβος υποστηρίζει λειτουργία </a:t>
            </a:r>
            <a:r>
              <a:rPr lang="en-US" sz="1600" dirty="0"/>
              <a:t>Device Firmware Upgrade (DFU) </a:t>
            </a:r>
            <a:r>
              <a:rPr lang="el-GR" sz="1600" dirty="0"/>
              <a:t>μέσω της ίδιας εφαρμογής.</a:t>
            </a:r>
            <a:endParaRPr lang="en-US" sz="1600" dirty="0"/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79E92-8875-658E-1A3E-7D0679DE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14" y="2891213"/>
            <a:ext cx="2300244" cy="2459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C505F8-479B-E4F3-A76F-6C7E6B0BB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826" y="2800975"/>
            <a:ext cx="2215863" cy="25501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DD7B3-BEE7-6DDA-80EF-7814F39F3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Κατανάλωση κόμβου αισθητήρων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3C3567-9FF9-FCA3-0902-F8E0E299C22B}"/>
              </a:ext>
            </a:extLst>
          </p:cNvPr>
          <p:cNvSpPr txBox="1"/>
          <p:nvPr/>
        </p:nvSpPr>
        <p:spPr>
          <a:xfrm>
            <a:off x="838200" y="1636000"/>
            <a:ext cx="774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Συνολική μέση κατανάλωση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Αυτονομία: ~</a:t>
            </a:r>
            <a:r>
              <a:rPr lang="en-US" dirty="0"/>
              <a:t>2</a:t>
            </a:r>
            <a:r>
              <a:rPr lang="el-GR" dirty="0"/>
              <a:t>5 έτη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00123-0333-C256-FB9C-C59DABE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614" y="2208961"/>
            <a:ext cx="7128772" cy="41696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4AD91-523B-F3A2-93B2-0131033C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Κεντρικός κόμβος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005"/>
            <a:ext cx="9906000" cy="1043764"/>
          </a:xfrm>
        </p:spPr>
        <p:txBody>
          <a:bodyPr>
            <a:normAutofit/>
          </a:bodyPr>
          <a:lstStyle/>
          <a:p>
            <a:r>
              <a:rPr lang="el-GR" sz="1600" dirty="0"/>
              <a:t>Για τον κεντρικό κόμβο επιλέχθηκε η </a:t>
            </a:r>
            <a:r>
              <a:rPr lang="en-US" sz="1600" dirty="0"/>
              <a:t>nRF</a:t>
            </a:r>
            <a:r>
              <a:rPr lang="el-GR" sz="1600" dirty="0"/>
              <a:t>9160</a:t>
            </a:r>
            <a:r>
              <a:rPr lang="en-US" sz="1600" dirty="0"/>
              <a:t>DK </a:t>
            </a:r>
            <a:r>
              <a:rPr lang="el-GR" sz="1600" dirty="0"/>
              <a:t> (</a:t>
            </a:r>
            <a:r>
              <a:rPr lang="en-US" sz="1600" dirty="0"/>
              <a:t>nRF52840 + nRF9160)</a:t>
            </a:r>
            <a:endParaRPr lang="el-GR" sz="1600" dirty="0"/>
          </a:p>
          <a:p>
            <a:r>
              <a:rPr lang="el-GR" sz="1600" dirty="0"/>
              <a:t>Υποστήριξη </a:t>
            </a:r>
            <a:r>
              <a:rPr lang="en-US" sz="1600" dirty="0"/>
              <a:t>NB-IoT, LTE-M </a:t>
            </a:r>
            <a:r>
              <a:rPr lang="el-GR" sz="1600" dirty="0"/>
              <a:t>και </a:t>
            </a:r>
            <a:r>
              <a:rPr lang="en-US" sz="1600" dirty="0"/>
              <a:t>GPS </a:t>
            </a:r>
            <a:r>
              <a:rPr lang="el-GR" sz="1600" dirty="0"/>
              <a:t>από το </a:t>
            </a:r>
            <a:r>
              <a:rPr lang="en-US" sz="1600" dirty="0"/>
              <a:t>nRF9160 SiP</a:t>
            </a:r>
            <a:endParaRPr lang="el-GR" sz="1600" dirty="0"/>
          </a:p>
          <a:p>
            <a:r>
              <a:rPr lang="el-GR" sz="1600" dirty="0"/>
              <a:t>Δυνατότητα επικοινωνίας </a:t>
            </a:r>
            <a:r>
              <a:rPr lang="en-US" sz="1600" dirty="0"/>
              <a:t>nRF52840 </a:t>
            </a:r>
            <a:r>
              <a:rPr lang="el-GR" sz="1600" dirty="0"/>
              <a:t>με </a:t>
            </a:r>
            <a:r>
              <a:rPr lang="en-US" sz="1600" dirty="0"/>
              <a:t>nRF9160 </a:t>
            </a:r>
            <a:r>
              <a:rPr lang="el-GR" sz="1600" dirty="0"/>
              <a:t>μέσω </a:t>
            </a:r>
            <a:r>
              <a:rPr lang="en-US" sz="1600" dirty="0"/>
              <a:t>UART.</a:t>
            </a:r>
            <a:endParaRPr lang="el-GR" sz="1600" dirty="0"/>
          </a:p>
          <a:p>
            <a:pPr marL="0" indent="0">
              <a:buNone/>
            </a:pPr>
            <a:endParaRPr lang="el-GR" sz="1600" dirty="0"/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3076" name="Picture 4" descr="nRF9160 DK - nordicsemi.com">
            <a:extLst>
              <a:ext uri="{FF2B5EF4-FFF2-40B4-BE49-F238E27FC236}">
                <a16:creationId xmlns:a16="http://schemas.microsoft.com/office/drawing/2014/main" id="{C5D54239-FF51-974B-70EB-697E01E2E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56" y="2872158"/>
            <a:ext cx="5352288" cy="30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53468-955E-FA27-B012-36A4382C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4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>
            <a:normAutofit/>
          </a:bodyPr>
          <a:lstStyle/>
          <a:p>
            <a:r>
              <a:rPr lang="el-GR" sz="3600" dirty="0"/>
              <a:t>Τεχνική υλοποίηση κεντρικού κόμβου</a:t>
            </a:r>
            <a:r>
              <a:rPr lang="en-US" sz="3600" dirty="0"/>
              <a:t> – nRF52840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23"/>
            <a:ext cx="10774219" cy="321387"/>
          </a:xfrm>
        </p:spPr>
        <p:txBody>
          <a:bodyPr>
            <a:normAutofit/>
          </a:bodyPr>
          <a:lstStyle/>
          <a:p>
            <a:r>
              <a:rPr lang="el-GR" sz="1600" dirty="0"/>
              <a:t>Ο κεντρικός κόμβος διαιρείται σε δύο υποσυστήματα αφού αποτελείται από το συνδυασμό των </a:t>
            </a:r>
            <a:r>
              <a:rPr lang="en-US" sz="1600" dirty="0"/>
              <a:t>nRF52840 + nRF9160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30FAA-17E7-D5E9-7608-354D662C9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68" y="2433380"/>
            <a:ext cx="4698444" cy="3537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E1F0E1-8FFA-9396-91D3-2E519D5E3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812" y="1993392"/>
            <a:ext cx="2164461" cy="47179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495E27-058A-06F6-AFF0-61CB89D6C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8961" y="2043220"/>
            <a:ext cx="1852589" cy="46183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3A451C-8E52-BE61-57AC-4EFDB7B8E384}"/>
              </a:ext>
            </a:extLst>
          </p:cNvPr>
          <p:cNvSpPr txBox="1"/>
          <p:nvPr/>
        </p:nvSpPr>
        <p:spPr>
          <a:xfrm>
            <a:off x="838200" y="2180537"/>
            <a:ext cx="1709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Bluetooth FSM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5D52E8-7819-941A-3CDF-0470380FDD94}"/>
              </a:ext>
            </a:extLst>
          </p:cNvPr>
          <p:cNvSpPr txBox="1"/>
          <p:nvPr/>
        </p:nvSpPr>
        <p:spPr>
          <a:xfrm>
            <a:off x="5086915" y="1931329"/>
            <a:ext cx="2164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Measurements FSM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CC1389-A0D3-5E79-2956-896C95ABCDA7}"/>
              </a:ext>
            </a:extLst>
          </p:cNvPr>
          <p:cNvSpPr txBox="1"/>
          <p:nvPr/>
        </p:nvSpPr>
        <p:spPr>
          <a:xfrm>
            <a:off x="8815013" y="1858554"/>
            <a:ext cx="138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Control FSM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1E7A4-00FB-7C9F-C819-AF04E1DF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0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Επικοινωνία </a:t>
            </a:r>
            <a:r>
              <a:rPr lang="en-US" dirty="0"/>
              <a:t>nRF52840 - nRF9160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23"/>
            <a:ext cx="10774219" cy="321387"/>
          </a:xfrm>
        </p:spPr>
        <p:txBody>
          <a:bodyPr>
            <a:normAutofit/>
          </a:bodyPr>
          <a:lstStyle/>
          <a:p>
            <a:r>
              <a:rPr lang="el-GR" sz="1600" dirty="0"/>
              <a:t>Μηνύματα από </a:t>
            </a:r>
            <a:r>
              <a:rPr lang="en-US" sz="1600" dirty="0"/>
              <a:t>nRF52840 </a:t>
            </a:r>
            <a:r>
              <a:rPr lang="el-GR" sz="1600" dirty="0"/>
              <a:t>προς</a:t>
            </a:r>
            <a:r>
              <a:rPr lang="en-US" sz="1600" dirty="0"/>
              <a:t> nRF9160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C7CD0-480B-2508-A1A8-03B53E4EA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4" y="1870439"/>
            <a:ext cx="3973194" cy="2758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C2AD0-7C30-52BA-5760-73E825BF2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508" y="1870439"/>
            <a:ext cx="3525926" cy="195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D57A8B-3FFB-6296-686D-22ECF76FA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382" y="1870439"/>
            <a:ext cx="3428780" cy="330250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8A13D-4168-E041-BEF3-96F7EB0FD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3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Τεχνική υλοποίηση κεντρικού κόμβου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23"/>
            <a:ext cx="10774219" cy="321387"/>
          </a:xfrm>
        </p:spPr>
        <p:txBody>
          <a:bodyPr>
            <a:normAutofit/>
          </a:bodyPr>
          <a:lstStyle/>
          <a:p>
            <a:r>
              <a:rPr lang="el-GR" sz="1600" dirty="0"/>
              <a:t>Υποσύστημα </a:t>
            </a:r>
            <a:r>
              <a:rPr lang="en-US" sz="1600" dirty="0"/>
              <a:t>nRF9160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3A451C-8E52-BE61-57AC-4EFDB7B8E384}"/>
              </a:ext>
            </a:extLst>
          </p:cNvPr>
          <p:cNvSpPr txBox="1"/>
          <p:nvPr/>
        </p:nvSpPr>
        <p:spPr>
          <a:xfrm>
            <a:off x="5370345" y="1798610"/>
            <a:ext cx="1709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CoAP FSM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9FC46-281F-8D9D-BEAA-E00D090A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147" y="2092311"/>
            <a:ext cx="1662760" cy="44907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E7A1C-AADD-6CAF-90DF-ECD21EC61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1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Επικοινωνία </a:t>
            </a:r>
            <a:r>
              <a:rPr lang="en-US" dirty="0"/>
              <a:t>nRF52840 - nRF9160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23"/>
            <a:ext cx="10774219" cy="321387"/>
          </a:xfrm>
        </p:spPr>
        <p:txBody>
          <a:bodyPr>
            <a:normAutofit/>
          </a:bodyPr>
          <a:lstStyle/>
          <a:p>
            <a:r>
              <a:rPr lang="el-GR" sz="1600" dirty="0"/>
              <a:t>Μηνύματα από </a:t>
            </a:r>
            <a:r>
              <a:rPr lang="en-US" sz="1600" dirty="0"/>
              <a:t>nRF9160 </a:t>
            </a:r>
            <a:r>
              <a:rPr lang="el-GR" sz="1600" dirty="0"/>
              <a:t>προς</a:t>
            </a:r>
            <a:r>
              <a:rPr lang="en-US" sz="1600" dirty="0"/>
              <a:t> nRF52840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873115-21FA-66C6-137A-010CC016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44633"/>
            <a:ext cx="4153608" cy="3502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EAAFB9-2EF4-F110-DB5E-772A12D0F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682" y="1964617"/>
            <a:ext cx="3864970" cy="35821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D4430-9582-E037-60D7-F744DBB55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69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n-US" dirty="0"/>
              <a:t>Cloud Servers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EB4BB7-3EE3-6EE6-A522-8D0195E5B61A}"/>
              </a:ext>
            </a:extLst>
          </p:cNvPr>
          <p:cNvSpPr txBox="1">
            <a:spLocks/>
          </p:cNvSpPr>
          <p:nvPr/>
        </p:nvSpPr>
        <p:spPr>
          <a:xfrm>
            <a:off x="838200" y="1672005"/>
            <a:ext cx="10375392" cy="163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Για τους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cloud servers </a:t>
            </a: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επιλέχθηκε ένα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Raspberry Pi</a:t>
            </a: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  <a:p>
            <a:r>
              <a:rPr lang="el-G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Σύνδεση στο διαδίκτυ</a:t>
            </a:r>
            <a:r>
              <a:rPr lang="el-GR" sz="1800" dirty="0">
                <a:solidFill>
                  <a:srgbClr val="000000"/>
                </a:solidFill>
                <a:latin typeface="Calibri" panose="020F0502020204030204" pitchFamily="34" charset="0"/>
              </a:rPr>
              <a:t>ο μέσω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Ethernet</a:t>
            </a:r>
            <a:endParaRPr lang="el-G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l-G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Πλ</a:t>
            </a:r>
            <a:r>
              <a:rPr lang="el-GR" sz="1800" dirty="0">
                <a:solidFill>
                  <a:srgbClr val="000000"/>
                </a:solidFill>
                <a:latin typeface="Calibri" panose="020F0502020204030204" pitchFamily="34" charset="0"/>
              </a:rPr>
              <a:t>ήρες λειτουργικό σύστημα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Linux</a:t>
            </a:r>
            <a:endParaRPr lang="en-US" sz="1100" dirty="0">
              <a:effectLst/>
            </a:endParaRPr>
          </a:p>
          <a:p>
            <a:pPr marL="0" indent="0">
              <a:buNone/>
            </a:pPr>
            <a:endParaRPr lang="el-GR" sz="1600" dirty="0"/>
          </a:p>
        </p:txBody>
      </p:sp>
      <p:pic>
        <p:nvPicPr>
          <p:cNvPr id="3082" name="Picture 10" descr="Raspberry Pi 4 Model B 4GB | Skroutz.gr">
            <a:extLst>
              <a:ext uri="{FF2B5EF4-FFF2-40B4-BE49-F238E27FC236}">
                <a16:creationId xmlns:a16="http://schemas.microsoft.com/office/drawing/2014/main" id="{55F1C4FC-4093-1594-D2B8-F35D99505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13" y="3001559"/>
            <a:ext cx="3753612" cy="241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B68F5-B16A-7F9D-694F-C77C0957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19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C2B740-9088-125C-6AC9-D18025464357}"/>
              </a:ext>
            </a:extLst>
          </p:cNvPr>
          <p:cNvSpPr/>
          <p:nvPr/>
        </p:nvSpPr>
        <p:spPr>
          <a:xfrm>
            <a:off x="8275320" y="1568834"/>
            <a:ext cx="1847088" cy="12251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CoAP Server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10A57A-5676-D3EA-A267-2B746EB37070}"/>
              </a:ext>
            </a:extLst>
          </p:cNvPr>
          <p:cNvSpPr/>
          <p:nvPr/>
        </p:nvSpPr>
        <p:spPr>
          <a:xfrm>
            <a:off x="8275320" y="5051424"/>
            <a:ext cx="1847088" cy="12251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Server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BB145A-C689-60B1-6212-4B7F61E6FEA8}"/>
              </a:ext>
            </a:extLst>
          </p:cNvPr>
          <p:cNvSpPr/>
          <p:nvPr/>
        </p:nvSpPr>
        <p:spPr>
          <a:xfrm>
            <a:off x="8275320" y="3310129"/>
            <a:ext cx="1847088" cy="122511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F4AC80-793F-48AF-B9EE-4EAF045329B3}"/>
              </a:ext>
            </a:extLst>
          </p:cNvPr>
          <p:cNvCxnSpPr>
            <a:cxnSpLocks/>
            <a:stCxn id="6" idx="4"/>
            <a:endCxn id="11" idx="0"/>
          </p:cNvCxnSpPr>
          <p:nvPr/>
        </p:nvCxnSpPr>
        <p:spPr>
          <a:xfrm>
            <a:off x="9198864" y="2793953"/>
            <a:ext cx="0" cy="516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968ACC-BF3E-4177-6703-F5E40259477C}"/>
              </a:ext>
            </a:extLst>
          </p:cNvPr>
          <p:cNvCxnSpPr>
            <a:cxnSpLocks/>
            <a:stCxn id="11" idx="4"/>
            <a:endCxn id="7" idx="0"/>
          </p:cNvCxnSpPr>
          <p:nvPr/>
        </p:nvCxnSpPr>
        <p:spPr>
          <a:xfrm>
            <a:off x="9198864" y="4535248"/>
            <a:ext cx="0" cy="5161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CF57D08-CE65-2F96-B1D3-112E99868078}"/>
                  </a:ext>
                </a:extLst>
              </p14:cNvPr>
              <p14:cNvContentPartPr/>
              <p14:nvPr/>
            </p14:nvContentPartPr>
            <p14:xfrm>
              <a:off x="7086384" y="4187736"/>
              <a:ext cx="39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CF57D08-CE65-2F96-B1D3-112E998680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8384" y="4080096"/>
                <a:ext cx="39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3074" name="Ink 3073">
                <a:extLst>
                  <a:ext uri="{FF2B5EF4-FFF2-40B4-BE49-F238E27FC236}">
                    <a16:creationId xmlns:a16="http://schemas.microsoft.com/office/drawing/2014/main" id="{365F8873-4B41-3A0F-8954-4D9E19D4CE1E}"/>
                  </a:ext>
                </a:extLst>
              </p14:cNvPr>
              <p14:cNvContentPartPr/>
              <p14:nvPr/>
            </p14:nvContentPartPr>
            <p14:xfrm>
              <a:off x="1367784" y="1609416"/>
              <a:ext cx="3960" cy="360"/>
            </p14:xfrm>
          </p:contentPart>
        </mc:Choice>
        <mc:Fallback xmlns="">
          <p:pic>
            <p:nvPicPr>
              <p:cNvPr id="3074" name="Ink 3073">
                <a:extLst>
                  <a:ext uri="{FF2B5EF4-FFF2-40B4-BE49-F238E27FC236}">
                    <a16:creationId xmlns:a16="http://schemas.microsoft.com/office/drawing/2014/main" id="{365F8873-4B41-3A0F-8954-4D9E19D4CE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0144" y="1501416"/>
                <a:ext cx="39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0EDBA697-B058-E20C-6BD0-D15638BB0BFE}"/>
                  </a:ext>
                </a:extLst>
              </p14:cNvPr>
              <p14:cNvContentPartPr/>
              <p14:nvPr/>
            </p14:nvContentPartPr>
            <p14:xfrm>
              <a:off x="1956744" y="3410496"/>
              <a:ext cx="43560" cy="19440"/>
            </p14:xfrm>
          </p:contentPart>
        </mc:Choice>
        <mc:Fallback xmlns=""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0EDBA697-B058-E20C-6BD0-D15638BB0B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8744" y="3302856"/>
                <a:ext cx="7920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8" name="Group 3077">
            <a:extLst>
              <a:ext uri="{FF2B5EF4-FFF2-40B4-BE49-F238E27FC236}">
                <a16:creationId xmlns:a16="http://schemas.microsoft.com/office/drawing/2014/main" id="{B534FA28-C0B7-DD13-F400-E3B66B367B53}"/>
              </a:ext>
            </a:extLst>
          </p:cNvPr>
          <p:cNvGrpSpPr/>
          <p:nvPr/>
        </p:nvGrpSpPr>
        <p:grpSpPr>
          <a:xfrm>
            <a:off x="2340504" y="3648096"/>
            <a:ext cx="173160" cy="19080"/>
            <a:chOff x="2340504" y="3648096"/>
            <a:chExt cx="173160" cy="19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3076" name="Ink 3075">
                  <a:extLst>
                    <a:ext uri="{FF2B5EF4-FFF2-40B4-BE49-F238E27FC236}">
                      <a16:creationId xmlns:a16="http://schemas.microsoft.com/office/drawing/2014/main" id="{D329932E-3496-4036-101F-F53E1A453F4B}"/>
                    </a:ext>
                  </a:extLst>
                </p14:cNvPr>
                <p14:cNvContentPartPr/>
                <p14:nvPr/>
              </p14:nvContentPartPr>
              <p14:xfrm>
                <a:off x="2340504" y="3666816"/>
                <a:ext cx="3960" cy="360"/>
              </p14:xfrm>
            </p:contentPart>
          </mc:Choice>
          <mc:Fallback xmlns="">
            <p:pic>
              <p:nvPicPr>
                <p:cNvPr id="3076" name="Ink 3075">
                  <a:extLst>
                    <a:ext uri="{FF2B5EF4-FFF2-40B4-BE49-F238E27FC236}">
                      <a16:creationId xmlns:a16="http://schemas.microsoft.com/office/drawing/2014/main" id="{D329932E-3496-4036-101F-F53E1A453F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22864" y="3558816"/>
                  <a:ext cx="39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3077" name="Ink 3076">
                  <a:extLst>
                    <a:ext uri="{FF2B5EF4-FFF2-40B4-BE49-F238E27FC236}">
                      <a16:creationId xmlns:a16="http://schemas.microsoft.com/office/drawing/2014/main" id="{2F0F1EFB-C067-1F2D-A76F-D4490639F315}"/>
                    </a:ext>
                  </a:extLst>
                </p14:cNvPr>
                <p14:cNvContentPartPr/>
                <p14:nvPr/>
              </p14:nvContentPartPr>
              <p14:xfrm>
                <a:off x="2377224" y="3648096"/>
                <a:ext cx="136440" cy="19080"/>
              </p14:xfrm>
            </p:contentPart>
          </mc:Choice>
          <mc:Fallback xmlns="">
            <p:pic>
              <p:nvPicPr>
                <p:cNvPr id="3077" name="Ink 3076">
                  <a:extLst>
                    <a:ext uri="{FF2B5EF4-FFF2-40B4-BE49-F238E27FC236}">
                      <a16:creationId xmlns:a16="http://schemas.microsoft.com/office/drawing/2014/main" id="{2F0F1EFB-C067-1F2D-A76F-D4490639F3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59224" y="3540096"/>
                  <a:ext cx="172080" cy="23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085" name="Ink 3084">
                <a:extLst>
                  <a:ext uri="{FF2B5EF4-FFF2-40B4-BE49-F238E27FC236}">
                    <a16:creationId xmlns:a16="http://schemas.microsoft.com/office/drawing/2014/main" id="{DE99E0CA-4440-FE37-7BC1-DEB699338F17}"/>
                  </a:ext>
                </a:extLst>
              </p14:cNvPr>
              <p14:cNvContentPartPr/>
              <p14:nvPr/>
            </p14:nvContentPartPr>
            <p14:xfrm>
              <a:off x="6976944" y="4196736"/>
              <a:ext cx="360" cy="360"/>
            </p14:xfrm>
          </p:contentPart>
        </mc:Choice>
        <mc:Fallback xmlns="">
          <p:pic>
            <p:nvPicPr>
              <p:cNvPr id="3085" name="Ink 3084">
                <a:extLst>
                  <a:ext uri="{FF2B5EF4-FFF2-40B4-BE49-F238E27FC236}">
                    <a16:creationId xmlns:a16="http://schemas.microsoft.com/office/drawing/2014/main" id="{DE99E0CA-4440-FE37-7BC1-DEB699338F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8944" y="408909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3087" name="Ink 3086">
                <a:extLst>
                  <a:ext uri="{FF2B5EF4-FFF2-40B4-BE49-F238E27FC236}">
                    <a16:creationId xmlns:a16="http://schemas.microsoft.com/office/drawing/2014/main" id="{AA7C4FB0-9596-E678-2A4C-924C42B82FAA}"/>
                  </a:ext>
                </a:extLst>
              </p14:cNvPr>
              <p14:cNvContentPartPr/>
              <p14:nvPr/>
            </p14:nvContentPartPr>
            <p14:xfrm>
              <a:off x="5221224" y="3496176"/>
              <a:ext cx="19440" cy="5760"/>
            </p14:xfrm>
          </p:contentPart>
        </mc:Choice>
        <mc:Fallback xmlns="">
          <p:pic>
            <p:nvPicPr>
              <p:cNvPr id="3087" name="Ink 3086">
                <a:extLst>
                  <a:ext uri="{FF2B5EF4-FFF2-40B4-BE49-F238E27FC236}">
                    <a16:creationId xmlns:a16="http://schemas.microsoft.com/office/drawing/2014/main" id="{AA7C4FB0-9596-E678-2A4C-924C42B82F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03224" y="3388536"/>
                <a:ext cx="550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3088" name="Ink 3087">
                <a:extLst>
                  <a:ext uri="{FF2B5EF4-FFF2-40B4-BE49-F238E27FC236}">
                    <a16:creationId xmlns:a16="http://schemas.microsoft.com/office/drawing/2014/main" id="{69438266-3BCC-3F90-2118-A0E1D37D5AA7}"/>
                  </a:ext>
                </a:extLst>
              </p14:cNvPr>
              <p14:cNvContentPartPr/>
              <p14:nvPr/>
            </p14:nvContentPartPr>
            <p14:xfrm>
              <a:off x="6584544" y="3785616"/>
              <a:ext cx="91080" cy="28080"/>
            </p14:xfrm>
          </p:contentPart>
        </mc:Choice>
        <mc:Fallback xmlns="">
          <p:pic>
            <p:nvPicPr>
              <p:cNvPr id="3088" name="Ink 3087">
                <a:extLst>
                  <a:ext uri="{FF2B5EF4-FFF2-40B4-BE49-F238E27FC236}">
                    <a16:creationId xmlns:a16="http://schemas.microsoft.com/office/drawing/2014/main" id="{69438266-3BCC-3F90-2118-A0E1D37D5A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66544" y="3677616"/>
                <a:ext cx="12672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2" name="Group 3091">
            <a:extLst>
              <a:ext uri="{FF2B5EF4-FFF2-40B4-BE49-F238E27FC236}">
                <a16:creationId xmlns:a16="http://schemas.microsoft.com/office/drawing/2014/main" id="{3B2B0F20-B072-ADD9-4D9C-E5CB458D5296}"/>
              </a:ext>
            </a:extLst>
          </p:cNvPr>
          <p:cNvGrpSpPr/>
          <p:nvPr/>
        </p:nvGrpSpPr>
        <p:grpSpPr>
          <a:xfrm>
            <a:off x="3502224" y="2322216"/>
            <a:ext cx="109800" cy="46440"/>
            <a:chOff x="3502224" y="2322216"/>
            <a:chExt cx="109800" cy="46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3089" name="Ink 3088">
                  <a:extLst>
                    <a:ext uri="{FF2B5EF4-FFF2-40B4-BE49-F238E27FC236}">
                      <a16:creationId xmlns:a16="http://schemas.microsoft.com/office/drawing/2014/main" id="{E31582F1-6146-60E3-B72C-9DCAD5B1964C}"/>
                    </a:ext>
                  </a:extLst>
                </p14:cNvPr>
                <p14:cNvContentPartPr/>
                <p14:nvPr/>
              </p14:nvContentPartPr>
              <p14:xfrm>
                <a:off x="3506184" y="2327256"/>
                <a:ext cx="105840" cy="41400"/>
              </p14:xfrm>
            </p:contentPart>
          </mc:Choice>
          <mc:Fallback xmlns="">
            <p:pic>
              <p:nvPicPr>
                <p:cNvPr id="3089" name="Ink 3088">
                  <a:extLst>
                    <a:ext uri="{FF2B5EF4-FFF2-40B4-BE49-F238E27FC236}">
                      <a16:creationId xmlns:a16="http://schemas.microsoft.com/office/drawing/2014/main" id="{E31582F1-6146-60E3-B72C-9DCAD5B196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88184" y="2219616"/>
                  <a:ext cx="141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3090" name="Ink 3089">
                  <a:extLst>
                    <a:ext uri="{FF2B5EF4-FFF2-40B4-BE49-F238E27FC236}">
                      <a16:creationId xmlns:a16="http://schemas.microsoft.com/office/drawing/2014/main" id="{F0017402-255B-1A67-315B-C04595BC301E}"/>
                    </a:ext>
                  </a:extLst>
                </p14:cNvPr>
                <p14:cNvContentPartPr/>
                <p14:nvPr/>
              </p14:nvContentPartPr>
              <p14:xfrm>
                <a:off x="3502224" y="2322216"/>
                <a:ext cx="360" cy="360"/>
              </p14:xfrm>
            </p:contentPart>
          </mc:Choice>
          <mc:Fallback xmlns="">
            <p:pic>
              <p:nvPicPr>
                <p:cNvPr id="3090" name="Ink 3089">
                  <a:extLst>
                    <a:ext uri="{FF2B5EF4-FFF2-40B4-BE49-F238E27FC236}">
                      <a16:creationId xmlns:a16="http://schemas.microsoft.com/office/drawing/2014/main" id="{F0017402-255B-1A67-315B-C04595BC30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4224" y="221457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29E192C4-A500-9164-930D-B9634084D57D}"/>
                    </a:ext>
                  </a:extLst>
                </p14:cNvPr>
                <p14:cNvContentPartPr/>
                <p14:nvPr/>
              </p14:nvContentPartPr>
              <p14:xfrm>
                <a:off x="3502224" y="2322216"/>
                <a:ext cx="360" cy="360"/>
              </p14:xfrm>
            </p:contentPart>
          </mc:Choice>
          <mc:Fallback xmlns=""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29E192C4-A500-9164-930D-B9634084D5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84224" y="221457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3093" name="Ink 3092">
                <a:extLst>
                  <a:ext uri="{FF2B5EF4-FFF2-40B4-BE49-F238E27FC236}">
                    <a16:creationId xmlns:a16="http://schemas.microsoft.com/office/drawing/2014/main" id="{B80933EA-3D59-92B8-CCF4-CC99ECCF5598}"/>
                  </a:ext>
                </a:extLst>
              </p14:cNvPr>
              <p14:cNvContentPartPr/>
              <p14:nvPr/>
            </p14:nvContentPartPr>
            <p14:xfrm>
              <a:off x="5358384" y="3447216"/>
              <a:ext cx="360" cy="360"/>
            </p14:xfrm>
          </p:contentPart>
        </mc:Choice>
        <mc:Fallback xmlns="">
          <p:pic>
            <p:nvPicPr>
              <p:cNvPr id="3093" name="Ink 3092">
                <a:extLst>
                  <a:ext uri="{FF2B5EF4-FFF2-40B4-BE49-F238E27FC236}">
                    <a16:creationId xmlns:a16="http://schemas.microsoft.com/office/drawing/2014/main" id="{B80933EA-3D59-92B8-CCF4-CC99ECCF559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40384" y="333921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3094" name="Ink 3093">
                <a:extLst>
                  <a:ext uri="{FF2B5EF4-FFF2-40B4-BE49-F238E27FC236}">
                    <a16:creationId xmlns:a16="http://schemas.microsoft.com/office/drawing/2014/main" id="{081A3BD5-A994-102A-CFA3-454F1D42415C}"/>
                  </a:ext>
                </a:extLst>
              </p14:cNvPr>
              <p14:cNvContentPartPr/>
              <p14:nvPr/>
            </p14:nvContentPartPr>
            <p14:xfrm>
              <a:off x="9134784" y="2084616"/>
              <a:ext cx="360" cy="360"/>
            </p14:xfrm>
          </p:contentPart>
        </mc:Choice>
        <mc:Fallback xmlns="">
          <p:pic>
            <p:nvPicPr>
              <p:cNvPr id="3094" name="Ink 3093">
                <a:extLst>
                  <a:ext uri="{FF2B5EF4-FFF2-40B4-BE49-F238E27FC236}">
                    <a16:creationId xmlns:a16="http://schemas.microsoft.com/office/drawing/2014/main" id="{081A3BD5-A994-102A-CFA3-454F1D42415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16784" y="1976616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3100" name="Ink 3099">
                <a:extLst>
                  <a:ext uri="{FF2B5EF4-FFF2-40B4-BE49-F238E27FC236}">
                    <a16:creationId xmlns:a16="http://schemas.microsoft.com/office/drawing/2014/main" id="{2CDDB0FB-E627-1466-9EC5-7C0F83B5E435}"/>
                  </a:ext>
                </a:extLst>
              </p14:cNvPr>
              <p14:cNvContentPartPr/>
              <p14:nvPr/>
            </p14:nvContentPartPr>
            <p14:xfrm>
              <a:off x="6766344" y="4087296"/>
              <a:ext cx="360" cy="360"/>
            </p14:xfrm>
          </p:contentPart>
        </mc:Choice>
        <mc:Fallback xmlns="">
          <p:pic>
            <p:nvPicPr>
              <p:cNvPr id="3100" name="Ink 3099">
                <a:extLst>
                  <a:ext uri="{FF2B5EF4-FFF2-40B4-BE49-F238E27FC236}">
                    <a16:creationId xmlns:a16="http://schemas.microsoft.com/office/drawing/2014/main" id="{2CDDB0FB-E627-1466-9EC5-7C0F83B5E43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748344" y="3979296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0" name="Group 3109">
            <a:extLst>
              <a:ext uri="{FF2B5EF4-FFF2-40B4-BE49-F238E27FC236}">
                <a16:creationId xmlns:a16="http://schemas.microsoft.com/office/drawing/2014/main" id="{7DD7A8F8-84CD-F944-9BAE-9C1B72ABE9DE}"/>
              </a:ext>
            </a:extLst>
          </p:cNvPr>
          <p:cNvGrpSpPr/>
          <p:nvPr/>
        </p:nvGrpSpPr>
        <p:grpSpPr>
          <a:xfrm>
            <a:off x="6711264" y="3008376"/>
            <a:ext cx="393840" cy="265320"/>
            <a:chOff x="6711264" y="3008376"/>
            <a:chExt cx="393840" cy="265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40A5AE-7C3B-80A0-4E04-5E10CBA1C89E}"/>
                    </a:ext>
                  </a:extLst>
                </p14:cNvPr>
                <p14:cNvContentPartPr/>
                <p14:nvPr/>
              </p14:nvContentPartPr>
              <p14:xfrm>
                <a:off x="6975891" y="3110756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40A5AE-7C3B-80A0-4E04-5E10CBA1C89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57891" y="300275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8C2833-50B9-E005-E200-5CCAC1554BEC}"/>
                    </a:ext>
                  </a:extLst>
                </p14:cNvPr>
                <p14:cNvContentPartPr/>
                <p14:nvPr/>
              </p14:nvContentPartPr>
              <p14:xfrm>
                <a:off x="6881211" y="3110756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8C2833-50B9-E005-E200-5CCAC1554B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63571" y="300275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4ED692-A5CB-5CB7-A110-780A917E19E4}"/>
                    </a:ext>
                  </a:extLst>
                </p14:cNvPr>
                <p14:cNvContentPartPr/>
                <p14:nvPr/>
              </p14:nvContentPartPr>
              <p14:xfrm>
                <a:off x="6775704" y="3254976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4ED692-A5CB-5CB7-A110-780A917E19E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57704" y="314733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3536451-08E3-2998-667F-985BE8475D67}"/>
                    </a:ext>
                  </a:extLst>
                </p14:cNvPr>
                <p14:cNvContentPartPr/>
                <p14:nvPr/>
              </p14:nvContentPartPr>
              <p14:xfrm>
                <a:off x="6711264" y="3273336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3536451-08E3-2998-667F-985BE8475D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93624" y="316569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3072" name="Ink 3071">
                  <a:extLst>
                    <a:ext uri="{FF2B5EF4-FFF2-40B4-BE49-F238E27FC236}">
                      <a16:creationId xmlns:a16="http://schemas.microsoft.com/office/drawing/2014/main" id="{EF9A7E6F-DB33-35A6-CF0C-1A0CADD87DC3}"/>
                    </a:ext>
                  </a:extLst>
                </p14:cNvPr>
                <p14:cNvContentPartPr/>
                <p14:nvPr/>
              </p14:nvContentPartPr>
              <p14:xfrm>
                <a:off x="6711264" y="3273336"/>
                <a:ext cx="360" cy="360"/>
              </p14:xfrm>
            </p:contentPart>
          </mc:Choice>
          <mc:Fallback xmlns="">
            <p:pic>
              <p:nvPicPr>
                <p:cNvPr id="3072" name="Ink 3071">
                  <a:extLst>
                    <a:ext uri="{FF2B5EF4-FFF2-40B4-BE49-F238E27FC236}">
                      <a16:creationId xmlns:a16="http://schemas.microsoft.com/office/drawing/2014/main" id="{EF9A7E6F-DB33-35A6-CF0C-1A0CADD87D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93624" y="316569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3073" name="Ink 3072">
                  <a:extLst>
                    <a:ext uri="{FF2B5EF4-FFF2-40B4-BE49-F238E27FC236}">
                      <a16:creationId xmlns:a16="http://schemas.microsoft.com/office/drawing/2014/main" id="{00C2513D-5A84-1E56-3F28-B80F5AD4F332}"/>
                    </a:ext>
                  </a:extLst>
                </p14:cNvPr>
                <p14:cNvContentPartPr/>
                <p14:nvPr/>
              </p14:nvContentPartPr>
              <p14:xfrm>
                <a:off x="6720624" y="3273336"/>
                <a:ext cx="360" cy="360"/>
              </p14:xfrm>
            </p:contentPart>
          </mc:Choice>
          <mc:Fallback xmlns="">
            <p:pic>
              <p:nvPicPr>
                <p:cNvPr id="3073" name="Ink 3072">
                  <a:extLst>
                    <a:ext uri="{FF2B5EF4-FFF2-40B4-BE49-F238E27FC236}">
                      <a16:creationId xmlns:a16="http://schemas.microsoft.com/office/drawing/2014/main" id="{00C2513D-5A84-1E56-3F28-B80F5AD4F3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02984" y="316569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3080" name="Ink 3079">
                  <a:extLst>
                    <a:ext uri="{FF2B5EF4-FFF2-40B4-BE49-F238E27FC236}">
                      <a16:creationId xmlns:a16="http://schemas.microsoft.com/office/drawing/2014/main" id="{6934A5D0-8BAA-A203-630F-17D343034E49}"/>
                    </a:ext>
                  </a:extLst>
                </p14:cNvPr>
                <p14:cNvContentPartPr/>
                <p14:nvPr/>
              </p14:nvContentPartPr>
              <p14:xfrm>
                <a:off x="7104744" y="3013776"/>
                <a:ext cx="360" cy="3960"/>
              </p14:xfrm>
            </p:contentPart>
          </mc:Choice>
          <mc:Fallback xmlns="">
            <p:pic>
              <p:nvPicPr>
                <p:cNvPr id="3080" name="Ink 3079">
                  <a:extLst>
                    <a:ext uri="{FF2B5EF4-FFF2-40B4-BE49-F238E27FC236}">
                      <a16:creationId xmlns:a16="http://schemas.microsoft.com/office/drawing/2014/main" id="{6934A5D0-8BAA-A203-630F-17D343034E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86744" y="2905776"/>
                  <a:ext cx="36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081" name="Ink 3080">
                  <a:extLst>
                    <a:ext uri="{FF2B5EF4-FFF2-40B4-BE49-F238E27FC236}">
                      <a16:creationId xmlns:a16="http://schemas.microsoft.com/office/drawing/2014/main" id="{AEF2BBA5-9F63-B0BC-ACA1-0558EB676DD8}"/>
                    </a:ext>
                  </a:extLst>
                </p14:cNvPr>
                <p14:cNvContentPartPr/>
                <p14:nvPr/>
              </p14:nvContentPartPr>
              <p14:xfrm>
                <a:off x="7104744" y="3008376"/>
                <a:ext cx="360" cy="360"/>
              </p14:xfrm>
            </p:contentPart>
          </mc:Choice>
          <mc:Fallback xmlns="">
            <p:pic>
              <p:nvPicPr>
                <p:cNvPr id="3081" name="Ink 3080">
                  <a:extLst>
                    <a:ext uri="{FF2B5EF4-FFF2-40B4-BE49-F238E27FC236}">
                      <a16:creationId xmlns:a16="http://schemas.microsoft.com/office/drawing/2014/main" id="{AEF2BBA5-9F63-B0BC-ACA1-0558EB676D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86744" y="290037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083" name="Ink 3082">
                  <a:extLst>
                    <a:ext uri="{FF2B5EF4-FFF2-40B4-BE49-F238E27FC236}">
                      <a16:creationId xmlns:a16="http://schemas.microsoft.com/office/drawing/2014/main" id="{7C80386E-1F23-ACF7-F180-3865AC457384}"/>
                    </a:ext>
                  </a:extLst>
                </p14:cNvPr>
                <p14:cNvContentPartPr/>
                <p14:nvPr/>
              </p14:nvContentPartPr>
              <p14:xfrm>
                <a:off x="7104744" y="3008376"/>
                <a:ext cx="360" cy="360"/>
              </p14:xfrm>
            </p:contentPart>
          </mc:Choice>
          <mc:Fallback xmlns="">
            <p:pic>
              <p:nvPicPr>
                <p:cNvPr id="3083" name="Ink 3082">
                  <a:extLst>
                    <a:ext uri="{FF2B5EF4-FFF2-40B4-BE49-F238E27FC236}">
                      <a16:creationId xmlns:a16="http://schemas.microsoft.com/office/drawing/2014/main" id="{7C80386E-1F23-ACF7-F180-3865AC45738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86744" y="290037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3084" name="Ink 3083">
                  <a:extLst>
                    <a:ext uri="{FF2B5EF4-FFF2-40B4-BE49-F238E27FC236}">
                      <a16:creationId xmlns:a16="http://schemas.microsoft.com/office/drawing/2014/main" id="{944AFFE0-CFF4-BE62-D116-6903B8C5C5C3}"/>
                    </a:ext>
                  </a:extLst>
                </p14:cNvPr>
                <p14:cNvContentPartPr/>
                <p14:nvPr/>
              </p14:nvContentPartPr>
              <p14:xfrm>
                <a:off x="7104744" y="3008376"/>
                <a:ext cx="360" cy="360"/>
              </p14:xfrm>
            </p:contentPart>
          </mc:Choice>
          <mc:Fallback xmlns="">
            <p:pic>
              <p:nvPicPr>
                <p:cNvPr id="3084" name="Ink 3083">
                  <a:extLst>
                    <a:ext uri="{FF2B5EF4-FFF2-40B4-BE49-F238E27FC236}">
                      <a16:creationId xmlns:a16="http://schemas.microsoft.com/office/drawing/2014/main" id="{944AFFE0-CFF4-BE62-D116-6903B8C5C5C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86744" y="290037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101" name="Ink 3100">
                  <a:extLst>
                    <a:ext uri="{FF2B5EF4-FFF2-40B4-BE49-F238E27FC236}">
                      <a16:creationId xmlns:a16="http://schemas.microsoft.com/office/drawing/2014/main" id="{071DC4E6-0C41-C6B9-E42C-6673D71D09F9}"/>
                    </a:ext>
                  </a:extLst>
                </p14:cNvPr>
                <p14:cNvContentPartPr/>
                <p14:nvPr/>
              </p14:nvContentPartPr>
              <p14:xfrm>
                <a:off x="6985584" y="3010176"/>
                <a:ext cx="55440" cy="7560"/>
              </p14:xfrm>
            </p:contentPart>
          </mc:Choice>
          <mc:Fallback xmlns="">
            <p:pic>
              <p:nvPicPr>
                <p:cNvPr id="3101" name="Ink 3100">
                  <a:extLst>
                    <a:ext uri="{FF2B5EF4-FFF2-40B4-BE49-F238E27FC236}">
                      <a16:creationId xmlns:a16="http://schemas.microsoft.com/office/drawing/2014/main" id="{071DC4E6-0C41-C6B9-E42C-6673D71D09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67944" y="2902536"/>
                  <a:ext cx="91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102" name="Ink 3101">
                  <a:extLst>
                    <a:ext uri="{FF2B5EF4-FFF2-40B4-BE49-F238E27FC236}">
                      <a16:creationId xmlns:a16="http://schemas.microsoft.com/office/drawing/2014/main" id="{5D18A486-4043-75EC-7921-820E1238193F}"/>
                    </a:ext>
                  </a:extLst>
                </p14:cNvPr>
                <p14:cNvContentPartPr/>
                <p14:nvPr/>
              </p14:nvContentPartPr>
              <p14:xfrm>
                <a:off x="7077384" y="3145536"/>
                <a:ext cx="5760" cy="3960"/>
              </p14:xfrm>
            </p:contentPart>
          </mc:Choice>
          <mc:Fallback xmlns="">
            <p:pic>
              <p:nvPicPr>
                <p:cNvPr id="3102" name="Ink 3101">
                  <a:extLst>
                    <a:ext uri="{FF2B5EF4-FFF2-40B4-BE49-F238E27FC236}">
                      <a16:creationId xmlns:a16="http://schemas.microsoft.com/office/drawing/2014/main" id="{5D18A486-4043-75EC-7921-820E123819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59384" y="3037536"/>
                  <a:ext cx="414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103" name="Ink 3102">
                  <a:extLst>
                    <a:ext uri="{FF2B5EF4-FFF2-40B4-BE49-F238E27FC236}">
                      <a16:creationId xmlns:a16="http://schemas.microsoft.com/office/drawing/2014/main" id="{44AD2BE1-CCBB-8F8E-C024-12CD9B71AA7D}"/>
                    </a:ext>
                  </a:extLst>
                </p14:cNvPr>
                <p14:cNvContentPartPr/>
                <p14:nvPr/>
              </p14:nvContentPartPr>
              <p14:xfrm>
                <a:off x="7086384" y="3154536"/>
                <a:ext cx="16920" cy="360"/>
              </p14:xfrm>
            </p:contentPart>
          </mc:Choice>
          <mc:Fallback xmlns="">
            <p:pic>
              <p:nvPicPr>
                <p:cNvPr id="3103" name="Ink 3102">
                  <a:extLst>
                    <a:ext uri="{FF2B5EF4-FFF2-40B4-BE49-F238E27FC236}">
                      <a16:creationId xmlns:a16="http://schemas.microsoft.com/office/drawing/2014/main" id="{44AD2BE1-CCBB-8F8E-C024-12CD9B71AA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68384" y="3046536"/>
                  <a:ext cx="525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54C9B012-F81F-8E0A-B3A7-CBC26D691C96}"/>
              </a:ext>
            </a:extLst>
          </p:cNvPr>
          <p:cNvGrpSpPr/>
          <p:nvPr/>
        </p:nvGrpSpPr>
        <p:grpSpPr>
          <a:xfrm>
            <a:off x="3365064" y="4593816"/>
            <a:ext cx="340920" cy="106560"/>
            <a:chOff x="3365064" y="4593816"/>
            <a:chExt cx="340920" cy="106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3104" name="Ink 3103">
                  <a:extLst>
                    <a:ext uri="{FF2B5EF4-FFF2-40B4-BE49-F238E27FC236}">
                      <a16:creationId xmlns:a16="http://schemas.microsoft.com/office/drawing/2014/main" id="{6CF6679E-CFCD-A115-C808-88F6241A2D10}"/>
                    </a:ext>
                  </a:extLst>
                </p14:cNvPr>
                <p14:cNvContentPartPr/>
                <p14:nvPr/>
              </p14:nvContentPartPr>
              <p14:xfrm>
                <a:off x="3397104" y="4663296"/>
                <a:ext cx="187920" cy="28080"/>
              </p14:xfrm>
            </p:contentPart>
          </mc:Choice>
          <mc:Fallback xmlns="">
            <p:pic>
              <p:nvPicPr>
                <p:cNvPr id="3104" name="Ink 3103">
                  <a:extLst>
                    <a:ext uri="{FF2B5EF4-FFF2-40B4-BE49-F238E27FC236}">
                      <a16:creationId xmlns:a16="http://schemas.microsoft.com/office/drawing/2014/main" id="{6CF6679E-CFCD-A115-C808-88F6241A2D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79104" y="4555656"/>
                  <a:ext cx="2235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3105" name="Ink 3104">
                  <a:extLst>
                    <a:ext uri="{FF2B5EF4-FFF2-40B4-BE49-F238E27FC236}">
                      <a16:creationId xmlns:a16="http://schemas.microsoft.com/office/drawing/2014/main" id="{B4B67C33-D761-3020-6FF1-80FA19A69382}"/>
                    </a:ext>
                  </a:extLst>
                </p14:cNvPr>
                <p14:cNvContentPartPr/>
                <p14:nvPr/>
              </p14:nvContentPartPr>
              <p14:xfrm>
                <a:off x="3365064" y="4700016"/>
                <a:ext cx="360" cy="360"/>
              </p14:xfrm>
            </p:contentPart>
          </mc:Choice>
          <mc:Fallback xmlns="">
            <p:pic>
              <p:nvPicPr>
                <p:cNvPr id="3105" name="Ink 3104">
                  <a:extLst>
                    <a:ext uri="{FF2B5EF4-FFF2-40B4-BE49-F238E27FC236}">
                      <a16:creationId xmlns:a16="http://schemas.microsoft.com/office/drawing/2014/main" id="{B4B67C33-D761-3020-6FF1-80FA19A693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47064" y="4592016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106" name="Ink 3105">
                  <a:extLst>
                    <a:ext uri="{FF2B5EF4-FFF2-40B4-BE49-F238E27FC236}">
                      <a16:creationId xmlns:a16="http://schemas.microsoft.com/office/drawing/2014/main" id="{C597F7FB-FDE7-F8CD-1BA8-849A0DDC2FF9}"/>
                    </a:ext>
                  </a:extLst>
                </p14:cNvPr>
                <p14:cNvContentPartPr/>
                <p14:nvPr/>
              </p14:nvContentPartPr>
              <p14:xfrm>
                <a:off x="3602664" y="4630176"/>
                <a:ext cx="9720" cy="5760"/>
              </p14:xfrm>
            </p:contentPart>
          </mc:Choice>
          <mc:Fallback xmlns="">
            <p:pic>
              <p:nvPicPr>
                <p:cNvPr id="3106" name="Ink 3105">
                  <a:extLst>
                    <a:ext uri="{FF2B5EF4-FFF2-40B4-BE49-F238E27FC236}">
                      <a16:creationId xmlns:a16="http://schemas.microsoft.com/office/drawing/2014/main" id="{C597F7FB-FDE7-F8CD-1BA8-849A0DDC2FF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85024" y="4522536"/>
                  <a:ext cx="45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107" name="Ink 3106">
                  <a:extLst>
                    <a:ext uri="{FF2B5EF4-FFF2-40B4-BE49-F238E27FC236}">
                      <a16:creationId xmlns:a16="http://schemas.microsoft.com/office/drawing/2014/main" id="{7ABE0598-5E72-6262-AA78-9D59A0A22567}"/>
                    </a:ext>
                  </a:extLst>
                </p14:cNvPr>
                <p14:cNvContentPartPr/>
                <p14:nvPr/>
              </p14:nvContentPartPr>
              <p14:xfrm>
                <a:off x="3630024" y="4593816"/>
                <a:ext cx="75960" cy="33120"/>
              </p14:xfrm>
            </p:contentPart>
          </mc:Choice>
          <mc:Fallback xmlns="">
            <p:pic>
              <p:nvPicPr>
                <p:cNvPr id="3107" name="Ink 3106">
                  <a:extLst>
                    <a:ext uri="{FF2B5EF4-FFF2-40B4-BE49-F238E27FC236}">
                      <a16:creationId xmlns:a16="http://schemas.microsoft.com/office/drawing/2014/main" id="{7ABE0598-5E72-6262-AA78-9D59A0A225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12024" y="4486176"/>
                  <a:ext cx="111600" cy="2487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112" name="Straight Arrow Connector 3111">
            <a:extLst>
              <a:ext uri="{FF2B5EF4-FFF2-40B4-BE49-F238E27FC236}">
                <a16:creationId xmlns:a16="http://schemas.microsoft.com/office/drawing/2014/main" id="{728BFC29-76F8-128B-46E5-B516482ABDB5}"/>
              </a:ext>
            </a:extLst>
          </p:cNvPr>
          <p:cNvCxnSpPr>
            <a:endCxn id="6" idx="2"/>
          </p:cNvCxnSpPr>
          <p:nvPr/>
        </p:nvCxnSpPr>
        <p:spPr>
          <a:xfrm flipV="1">
            <a:off x="5358384" y="2181394"/>
            <a:ext cx="2916936" cy="1713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4" name="Straight Arrow Connector 3113">
            <a:extLst>
              <a:ext uri="{FF2B5EF4-FFF2-40B4-BE49-F238E27FC236}">
                <a16:creationId xmlns:a16="http://schemas.microsoft.com/office/drawing/2014/main" id="{9FBBAF83-2A27-877C-D029-060690B41CF5}"/>
              </a:ext>
            </a:extLst>
          </p:cNvPr>
          <p:cNvCxnSpPr>
            <a:endCxn id="11" idx="2"/>
          </p:cNvCxnSpPr>
          <p:nvPr/>
        </p:nvCxnSpPr>
        <p:spPr>
          <a:xfrm>
            <a:off x="5358384" y="3895344"/>
            <a:ext cx="2916936" cy="2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6" name="Straight Arrow Connector 3115">
            <a:extLst>
              <a:ext uri="{FF2B5EF4-FFF2-40B4-BE49-F238E27FC236}">
                <a16:creationId xmlns:a16="http://schemas.microsoft.com/office/drawing/2014/main" id="{49B01C41-13E1-ACCA-A84D-CE7615F90C62}"/>
              </a:ext>
            </a:extLst>
          </p:cNvPr>
          <p:cNvCxnSpPr>
            <a:endCxn id="7" idx="2"/>
          </p:cNvCxnSpPr>
          <p:nvPr/>
        </p:nvCxnSpPr>
        <p:spPr>
          <a:xfrm>
            <a:off x="5358384" y="3895344"/>
            <a:ext cx="2916936" cy="176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54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Στόχοι διπλωματικής εργασίας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1600" dirty="0"/>
              <a:t>Κατασκευή συστήματος που θα επιτρέπει τη διαχείριση και τον έλεγχο μιας εγκατάστασης κάθετης</a:t>
            </a:r>
            <a:r>
              <a:rPr lang="en-US" sz="1600" dirty="0"/>
              <a:t> </a:t>
            </a:r>
            <a:r>
              <a:rPr lang="el-GR" sz="1600" dirty="0"/>
              <a:t>καλλιέργειας.</a:t>
            </a:r>
          </a:p>
          <a:p>
            <a:r>
              <a:rPr lang="el-GR" sz="1600" dirty="0"/>
              <a:t>Βελτιστοποίηση του συστήματος ως προς την ενεργειακή κατανάλωση</a:t>
            </a:r>
            <a:r>
              <a:rPr lang="en-US" sz="1600" dirty="0"/>
              <a:t>.</a:t>
            </a:r>
          </a:p>
          <a:p>
            <a:r>
              <a:rPr lang="el-GR" sz="1600" dirty="0"/>
              <a:t>Εύκολη διεπαφή και έλεγχος του συστήματος από τον τελικό χρήστη.</a:t>
            </a:r>
          </a:p>
          <a:p>
            <a:endParaRPr lang="el-GR" sz="1600" dirty="0"/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A716-7FC9-61B0-5546-78A12F1E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8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n-US" dirty="0"/>
              <a:t>Web Server – </a:t>
            </a:r>
            <a:r>
              <a:rPr lang="el-GR" dirty="0" err="1"/>
              <a:t>Διεπαφή</a:t>
            </a:r>
            <a:r>
              <a:rPr lang="el-GR" dirty="0"/>
              <a:t> με τον χρήστη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613" y="1678391"/>
            <a:ext cx="10774219" cy="2070649"/>
          </a:xfrm>
        </p:spPr>
        <p:txBody>
          <a:bodyPr>
            <a:noAutofit/>
          </a:bodyPr>
          <a:lstStyle/>
          <a:p>
            <a:r>
              <a:rPr lang="en-US" sz="1800" dirty="0"/>
              <a:t>Backend: Python + Flask</a:t>
            </a:r>
          </a:p>
          <a:p>
            <a:r>
              <a:rPr lang="en-US" sz="1800" dirty="0"/>
              <a:t>Frontend: HTML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57786-D8F0-FF4D-0A45-B615076C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CA5DEDC-BBBF-9F3B-950F-924166D18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44065"/>
            <a:ext cx="2982537" cy="5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27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Ροή πληροφορίας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EE07A-977E-9CC1-5F7D-BA7C6B78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65A1C-A8F1-C666-44DF-0FBF92A2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64" y="2014537"/>
            <a:ext cx="80105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7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Μελλοντική εργασία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3C3567-9FF9-FCA3-0902-F8E0E299C22B}"/>
              </a:ext>
            </a:extLst>
          </p:cNvPr>
          <p:cNvSpPr txBox="1"/>
          <p:nvPr/>
        </p:nvSpPr>
        <p:spPr>
          <a:xfrm>
            <a:off x="838200" y="1635999"/>
            <a:ext cx="1040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Υλοποίηση </a:t>
            </a:r>
            <a:r>
              <a:rPr lang="en-US" dirty="0"/>
              <a:t>Android </a:t>
            </a:r>
            <a:r>
              <a:rPr lang="el-GR" dirty="0"/>
              <a:t>εφαρμογής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Σχεδίαση </a:t>
            </a:r>
            <a:r>
              <a:rPr lang="en-US" dirty="0"/>
              <a:t>Printed Circuit Boards</a:t>
            </a: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Περαιτέρω ανάπτυξη διεπαφής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DE23E-9895-B717-6D67-F4E9781C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83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Επίδειξη λειτουργίας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3C3567-9FF9-FCA3-0902-F8E0E299C22B}"/>
              </a:ext>
            </a:extLst>
          </p:cNvPr>
          <p:cNvSpPr txBox="1"/>
          <p:nvPr/>
        </p:nvSpPr>
        <p:spPr>
          <a:xfrm>
            <a:off x="838200" y="1956039"/>
            <a:ext cx="1040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1 Κόμβος αισθητήρων με εγκατεστημένους αισθητήρες και μπαταρία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4 Κόμβοι με λογισμικό προσομοίωσης μετρήσεων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Ένας κόμβος ανά «γραμμή καλλιέργειας»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DE23E-9895-B717-6D67-F4E9781C6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1E4F4-7447-76A9-9835-DD0DA612EFB4}"/>
              </a:ext>
            </a:extLst>
          </p:cNvPr>
          <p:cNvSpPr txBox="1"/>
          <p:nvPr/>
        </p:nvSpPr>
        <p:spPr>
          <a:xfrm>
            <a:off x="1261613" y="1589318"/>
            <a:ext cx="21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Κόμβοι αισθητήρων</a:t>
            </a:r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675D37-5BB7-5E70-21AF-B2B932F21842}"/>
              </a:ext>
            </a:extLst>
          </p:cNvPr>
          <p:cNvCxnSpPr/>
          <p:nvPr/>
        </p:nvCxnSpPr>
        <p:spPr>
          <a:xfrm>
            <a:off x="1261613" y="1956039"/>
            <a:ext cx="2113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FB78DD6-144F-FDCF-44DC-2F89825B5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98453" y="2601269"/>
            <a:ext cx="3300238" cy="44104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0B06C-88F5-1372-3803-3952B8220C50}"/>
              </a:ext>
            </a:extLst>
          </p:cNvPr>
          <p:cNvSpPr txBox="1"/>
          <p:nvPr/>
        </p:nvSpPr>
        <p:spPr>
          <a:xfrm>
            <a:off x="838200" y="3535407"/>
            <a:ext cx="560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Μετρήσεις κάθε 20 </a:t>
            </a:r>
            <a:r>
              <a:rPr lang="en-US" dirty="0"/>
              <a:t>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Προσομοίωση συστημάτων προσαρμογής συνθηκών με </a:t>
            </a:r>
            <a:r>
              <a:rPr lang="en-US" dirty="0"/>
              <a:t>LEDs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D9A518-3B92-753D-8025-04275F19230D}"/>
              </a:ext>
            </a:extLst>
          </p:cNvPr>
          <p:cNvSpPr txBox="1"/>
          <p:nvPr/>
        </p:nvSpPr>
        <p:spPr>
          <a:xfrm>
            <a:off x="1261613" y="3168685"/>
            <a:ext cx="310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Κεντρικός κόμβος</a:t>
            </a:r>
            <a:endParaRPr lang="en-US" b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AFFE9A-F8FC-EC30-987E-337480E51706}"/>
              </a:ext>
            </a:extLst>
          </p:cNvPr>
          <p:cNvCxnSpPr/>
          <p:nvPr/>
        </p:nvCxnSpPr>
        <p:spPr>
          <a:xfrm>
            <a:off x="1261613" y="3535407"/>
            <a:ext cx="2113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44D160B-28C7-7342-9193-B5B39D18A2CD}"/>
              </a:ext>
            </a:extLst>
          </p:cNvPr>
          <p:cNvSpPr/>
          <p:nvPr/>
        </p:nvSpPr>
        <p:spPr>
          <a:xfrm>
            <a:off x="7260336" y="3429000"/>
            <a:ext cx="978408" cy="3657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5919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Ερωτήσεις;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7170" name="Picture 2" descr="solovieva.com/wp-content/uploads/2014/10/question....">
            <a:extLst>
              <a:ext uri="{FF2B5EF4-FFF2-40B4-BE49-F238E27FC236}">
                <a16:creationId xmlns:a16="http://schemas.microsoft.com/office/drawing/2014/main" id="{6C18250F-6F69-1F1D-A29B-AA845683C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133600"/>
            <a:ext cx="17621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A5732-16C4-70DB-3E96-97E6B98F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0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Τί είναι το </a:t>
            </a:r>
            <a:r>
              <a:rPr lang="en-US" dirty="0"/>
              <a:t>vertical farming</a:t>
            </a:r>
            <a:r>
              <a:rPr lang="el-GR" dirty="0"/>
              <a:t>;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4"/>
            <a:ext cx="6148889" cy="3491091"/>
          </a:xfrm>
        </p:spPr>
        <p:txBody>
          <a:bodyPr>
            <a:normAutofit/>
          </a:bodyPr>
          <a:lstStyle/>
          <a:p>
            <a:r>
              <a:rPr lang="en-US" sz="1600" dirty="0"/>
              <a:t>Vertical farming </a:t>
            </a:r>
            <a:r>
              <a:rPr lang="el-GR" sz="1600" dirty="0"/>
              <a:t>ή κάθετη καλλιέργεια είναι ένας τύπος καλλιέργειας σε κατακόρυφη πολυεπίπεδη διάταξη,</a:t>
            </a:r>
            <a:r>
              <a:rPr lang="en-US" sz="1600" dirty="0"/>
              <a:t> </a:t>
            </a:r>
            <a:r>
              <a:rPr lang="el-GR" sz="1600" dirty="0"/>
              <a:t>σε εσωτερικό ελεγχόμενο περιβάλλον.</a:t>
            </a:r>
            <a:endParaRPr lang="en-US" sz="1600" dirty="0"/>
          </a:p>
          <a:p>
            <a:r>
              <a:rPr lang="el-GR" sz="1600" dirty="0"/>
              <a:t>Δυνατότητα καλλιέργειας φυτών ανεξαρτήτως εποχής ή των ειδικών συνθήκων που μπορεί να προσφέρει (ή όχι) ένας τόπος.</a:t>
            </a:r>
          </a:p>
          <a:p>
            <a:r>
              <a:rPr lang="el-GR" sz="1600" dirty="0"/>
              <a:t>Δεν χρησιμοποιούνται λιπάσματα, ζιζανιοκτόνα και φυτοφάρμακα</a:t>
            </a:r>
            <a:r>
              <a:rPr lang="en-US" sz="1600" dirty="0"/>
              <a:t>.</a:t>
            </a:r>
            <a:endParaRPr lang="el-GR" sz="1600" dirty="0"/>
          </a:p>
          <a:p>
            <a:r>
              <a:rPr lang="el-GR" sz="1600" dirty="0"/>
              <a:t>Μείωση κόστους παραγωγής και της επιβάρυνσης στο περιβάλλον και στην υγεία των καταναλωτών. </a:t>
            </a:r>
          </a:p>
          <a:p>
            <a:pPr marL="0" indent="0">
              <a:buNone/>
            </a:pPr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86BA7-4E79-3A88-3A4D-1EAF64059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70" y="1694905"/>
            <a:ext cx="4868658" cy="27386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FE602-2E72-5558-D953-11A38682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53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Αρχιτεκτονική Συστήματος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456A9252-36A7-06B7-4954-11B2F34B5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91442" y="3276600"/>
            <a:ext cx="3556958" cy="355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40EC93-A620-994F-93B1-857DD386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114" y="1589867"/>
            <a:ext cx="5422825" cy="474425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E2FC1-1A6D-684B-2A03-796A32B8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2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Πρωτόκολλα επικοινωνίας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7805468" cy="3721159"/>
          </a:xfrm>
        </p:spPr>
        <p:txBody>
          <a:bodyPr>
            <a:normAutofit/>
          </a:bodyPr>
          <a:lstStyle/>
          <a:p>
            <a:r>
              <a:rPr lang="en-US" sz="1600" dirty="0"/>
              <a:t>Bluetooth Low Energy</a:t>
            </a:r>
            <a:endParaRPr lang="el-GR" sz="1600" dirty="0"/>
          </a:p>
          <a:p>
            <a:pPr lvl="1"/>
            <a:r>
              <a:rPr lang="el-GR" sz="1200" dirty="0"/>
              <a:t>Μικροσκοπική κατανάλωσης ισχύος</a:t>
            </a:r>
          </a:p>
          <a:p>
            <a:pPr lvl="1"/>
            <a:r>
              <a:rPr lang="el-GR" sz="1200" dirty="0"/>
              <a:t>Ιδανικό για επικοινωνία μικρής εμβέλειας</a:t>
            </a:r>
            <a:endParaRPr lang="en-US" sz="1200" dirty="0"/>
          </a:p>
          <a:p>
            <a:pPr marL="457200" lvl="1" indent="0">
              <a:buNone/>
            </a:pPr>
            <a:endParaRPr lang="el-GR" sz="1200" dirty="0"/>
          </a:p>
          <a:p>
            <a:r>
              <a:rPr lang="en-US" sz="1600" dirty="0"/>
              <a:t>NB-IoT (NarrowBand-Internet of Things)</a:t>
            </a:r>
            <a:endParaRPr lang="el-GR" sz="1600" dirty="0"/>
          </a:p>
          <a:p>
            <a:pPr lvl="1"/>
            <a:r>
              <a:rPr lang="el-GR" sz="1200" dirty="0"/>
              <a:t>Δυνατότητα αξιοποίησης υπάρχουσας τηλεπικοινωνιακής υποδομής</a:t>
            </a:r>
          </a:p>
          <a:p>
            <a:pPr lvl="1"/>
            <a:r>
              <a:rPr lang="el-GR" sz="1200" dirty="0"/>
              <a:t>Ιδανικό για μετάδοση μικρού όγκου δεδομένων</a:t>
            </a:r>
          </a:p>
          <a:p>
            <a:pPr lvl="1"/>
            <a:r>
              <a:rPr lang="el-GR" sz="1200" dirty="0"/>
              <a:t>Χαμηλή κατανάλωση ισχύος (</a:t>
            </a:r>
            <a:r>
              <a:rPr lang="en-US" sz="1200" dirty="0"/>
              <a:t>eDRX, PSM)</a:t>
            </a:r>
          </a:p>
          <a:p>
            <a:pPr marL="457200" lvl="1" indent="0">
              <a:buNone/>
            </a:pPr>
            <a:endParaRPr lang="en-US" sz="1200" dirty="0"/>
          </a:p>
          <a:p>
            <a:r>
              <a:rPr lang="en-US" sz="1600" dirty="0"/>
              <a:t>CoAP (Constrained Application Protocol)</a:t>
            </a:r>
          </a:p>
          <a:p>
            <a:pPr lvl="1"/>
            <a:r>
              <a:rPr lang="el-GR" sz="1200" dirty="0"/>
              <a:t>Ιδανικό για εφαρμογές με περιορισμένους πόρους ενέργειας και μετάδοσης δεδομένων.</a:t>
            </a:r>
          </a:p>
          <a:p>
            <a:pPr lvl="1"/>
            <a:r>
              <a:rPr lang="el-GR" sz="1200" dirty="0"/>
              <a:t>Βασισμένο στην αρχιτεκτονική </a:t>
            </a:r>
            <a:r>
              <a:rPr lang="en-US" sz="1200" dirty="0"/>
              <a:t>REST</a:t>
            </a:r>
          </a:p>
          <a:p>
            <a:pPr lvl="1"/>
            <a:r>
              <a:rPr lang="en-US" sz="1200" dirty="0"/>
              <a:t>Client/Server </a:t>
            </a:r>
            <a:r>
              <a:rPr lang="el-GR" sz="1200" dirty="0"/>
              <a:t>μοντέλο επικοινωνίας</a:t>
            </a:r>
          </a:p>
          <a:p>
            <a:pPr lvl="1"/>
            <a:r>
              <a:rPr lang="el-GR" sz="1200" dirty="0"/>
              <a:t>Βελτιστοποιημένο για αποστολή μέσω </a:t>
            </a:r>
            <a:r>
              <a:rPr lang="en-US" sz="1200" dirty="0"/>
              <a:t>UDP</a:t>
            </a:r>
            <a:endParaRPr lang="el-GR" sz="1200" dirty="0"/>
          </a:p>
          <a:p>
            <a:pPr lvl="1"/>
            <a:endParaRPr lang="en-US" sz="1200" dirty="0"/>
          </a:p>
          <a:p>
            <a:pPr lvl="1"/>
            <a:endParaRPr lang="el-GR" sz="1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82584-E476-2ED0-F04D-32FBDBB90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972" y="1424173"/>
            <a:ext cx="1297908" cy="1249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F2E13-4AEA-DC42-7215-0F12A2033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6972" y="2887632"/>
            <a:ext cx="1985012" cy="1715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D422C6-5A1F-C727-780C-DD67A9B03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914" y="4850391"/>
            <a:ext cx="2920760" cy="116687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88DC0-37DC-8049-4AD6-D76D8DB31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5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Υλικό (</a:t>
            </a:r>
            <a:r>
              <a:rPr lang="en-US" dirty="0"/>
              <a:t>Hardware) </a:t>
            </a:r>
            <a:r>
              <a:rPr lang="el-GR" dirty="0"/>
              <a:t>που χρησιμοποιήθηκε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C86BA7-4E79-3A88-3A4D-1EAF64059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93" y="3141690"/>
            <a:ext cx="3273498" cy="1409464"/>
          </a:xfrm>
          <a:prstGeom prst="rect">
            <a:avLst/>
          </a:prstGeom>
        </p:spPr>
      </p:pic>
      <p:pic>
        <p:nvPicPr>
          <p:cNvPr id="4" name="Picture 4" descr="nRF9160 DK - nordicsemi.com">
            <a:extLst>
              <a:ext uri="{FF2B5EF4-FFF2-40B4-BE49-F238E27FC236}">
                <a16:creationId xmlns:a16="http://schemas.microsoft.com/office/drawing/2014/main" id="{93F11EB0-2DE5-4BDE-5459-B7FB68C4D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53" y="2796472"/>
            <a:ext cx="3733155" cy="209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Raspberry Pi 4 Model B 4GB | Skroutz.gr">
            <a:extLst>
              <a:ext uri="{FF2B5EF4-FFF2-40B4-BE49-F238E27FC236}">
                <a16:creationId xmlns:a16="http://schemas.microsoft.com/office/drawing/2014/main" id="{007E77EE-7B26-DA2C-1BFE-E2E1C07F1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323" y="2989172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D712CF-A4A0-4BF2-A39C-2C0F96374D1B}"/>
              </a:ext>
            </a:extLst>
          </p:cNvPr>
          <p:cNvCxnSpPr/>
          <p:nvPr/>
        </p:nvCxnSpPr>
        <p:spPr>
          <a:xfrm>
            <a:off x="4117653" y="3053484"/>
            <a:ext cx="0" cy="185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C308B3-C5EA-3853-9359-3E00049C5D06}"/>
              </a:ext>
            </a:extLst>
          </p:cNvPr>
          <p:cNvCxnSpPr/>
          <p:nvPr/>
        </p:nvCxnSpPr>
        <p:spPr>
          <a:xfrm>
            <a:off x="8174541" y="2989172"/>
            <a:ext cx="0" cy="185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99780C-E960-0086-F677-2498143FF27D}"/>
              </a:ext>
            </a:extLst>
          </p:cNvPr>
          <p:cNvSpPr txBox="1"/>
          <p:nvPr/>
        </p:nvSpPr>
        <p:spPr>
          <a:xfrm>
            <a:off x="5011712" y="2427140"/>
            <a:ext cx="19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Κεντρικός Κόμβος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831798-E910-BF76-909C-8A8FED70FE78}"/>
              </a:ext>
            </a:extLst>
          </p:cNvPr>
          <p:cNvSpPr txBox="1"/>
          <p:nvPr/>
        </p:nvSpPr>
        <p:spPr>
          <a:xfrm>
            <a:off x="960314" y="2507075"/>
            <a:ext cx="263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Κόμβος Αισθητήρων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03B45-9FF8-BA34-CFA5-2DFF443C7774}"/>
              </a:ext>
            </a:extLst>
          </p:cNvPr>
          <p:cNvSpPr txBox="1"/>
          <p:nvPr/>
        </p:nvSpPr>
        <p:spPr>
          <a:xfrm>
            <a:off x="8919305" y="2470004"/>
            <a:ext cx="19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Server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CB3ACF-C044-5401-49D6-FD709221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1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Κόμβος αισθητήρων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2004"/>
            <a:ext cx="10399776" cy="2250771"/>
          </a:xfrm>
        </p:spPr>
        <p:txBody>
          <a:bodyPr>
            <a:normAutofit/>
          </a:bodyPr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1600"/>
              <a:buFont typeface="Arial" panose="020B0604020202020204" pitchFamily="34" charset="0"/>
              <a:buChar char="•"/>
            </a:pP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Επιλέχθηκαν αναπτυξιακές πλακέτες της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Nordic Semiconductors</a:t>
            </a:r>
            <a:endParaRPr lang="en-US" sz="18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Για τους κόμβους αισθητήρων επιλέχθηκε η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nRF52840DK </a:t>
            </a:r>
            <a:endParaRPr lang="en-US" sz="11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Υποστήριξη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Bluetooth Low Energy, Bluetooth Mesh, Thread, Zigbee, </a:t>
            </a: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…</a:t>
            </a:r>
            <a:endParaRPr lang="en-US" sz="11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Υποστήριξη τροφοδοσίας μέσω ακροδέκτη για σύνδεση μπαταρίας.</a:t>
            </a:r>
            <a:endParaRPr lang="en-US" sz="11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l-G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Ακροδέκτες για εύκολη μέτρηση καταναλισκόμενου ρεύματος.</a:t>
            </a:r>
            <a:endParaRPr lang="en-US" sz="1100" dirty="0">
              <a:effectLst/>
            </a:endParaRPr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5FAF7C-ABF4-6674-E51C-DD196BA28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2449" y="3922775"/>
            <a:ext cx="4647102" cy="200089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76BD1-B97A-DB6E-2589-628AEDFB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0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Αισθητήρες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4"/>
            <a:ext cx="6126019" cy="3960700"/>
          </a:xfrm>
        </p:spPr>
        <p:txBody>
          <a:bodyPr>
            <a:normAutofit/>
          </a:bodyPr>
          <a:lstStyle/>
          <a:p>
            <a:r>
              <a:rPr lang="el-GR" sz="1600" dirty="0"/>
              <a:t>Αισθητήρας υγρασίας</a:t>
            </a:r>
            <a:r>
              <a:rPr lang="en-US" sz="1600" dirty="0"/>
              <a:t> </a:t>
            </a:r>
            <a:r>
              <a:rPr lang="el-GR" sz="1600" dirty="0"/>
              <a:t>και θερμοκρασίας - BME280</a:t>
            </a:r>
          </a:p>
          <a:p>
            <a:pPr lvl="1"/>
            <a:r>
              <a:rPr lang="el-GR" sz="1200" dirty="0"/>
              <a:t>Επικοινωνία μέσω </a:t>
            </a:r>
            <a:r>
              <a:rPr lang="en-US" sz="1200" dirty="0"/>
              <a:t>SPI </a:t>
            </a:r>
            <a:endParaRPr lang="el-GR" sz="1200" dirty="0"/>
          </a:p>
          <a:p>
            <a:pPr lvl="1"/>
            <a:r>
              <a:rPr lang="el-GR" sz="1200" dirty="0"/>
              <a:t>0.1 μΑ κατανάλωση σε αδράνεια</a:t>
            </a:r>
          </a:p>
          <a:p>
            <a:pPr lvl="1"/>
            <a:endParaRPr lang="el-GR" sz="1200" dirty="0"/>
          </a:p>
          <a:p>
            <a:pPr marL="457200" lvl="1" indent="0">
              <a:buNone/>
            </a:pPr>
            <a:endParaRPr lang="en-US" sz="1200" dirty="0"/>
          </a:p>
          <a:p>
            <a:r>
              <a:rPr lang="el-GR" sz="1600" dirty="0"/>
              <a:t>Αισθητήρας έντασης φωτός - </a:t>
            </a:r>
            <a:r>
              <a:rPr lang="en-US" sz="1600" dirty="0"/>
              <a:t>BH1750</a:t>
            </a:r>
            <a:endParaRPr lang="el-GR" sz="1600" dirty="0"/>
          </a:p>
          <a:p>
            <a:pPr lvl="1"/>
            <a:r>
              <a:rPr lang="el-GR" sz="1200" dirty="0"/>
              <a:t>Επικοινωνία μέσω </a:t>
            </a:r>
            <a:r>
              <a:rPr lang="en-US" sz="1200" dirty="0"/>
              <a:t>I2C</a:t>
            </a:r>
            <a:endParaRPr lang="el-GR" sz="1200" dirty="0"/>
          </a:p>
          <a:p>
            <a:pPr lvl="1"/>
            <a:r>
              <a:rPr lang="el-GR" sz="1200" dirty="0"/>
              <a:t>1 μΑ κατανάλωση σε αδράνεια</a:t>
            </a:r>
          </a:p>
          <a:p>
            <a:pPr lvl="1"/>
            <a:endParaRPr lang="el-GR" sz="1200" dirty="0"/>
          </a:p>
          <a:p>
            <a:pPr marL="457200" lvl="1" indent="0">
              <a:buNone/>
            </a:pPr>
            <a:endParaRPr lang="el-GR" sz="1200" dirty="0"/>
          </a:p>
          <a:p>
            <a:r>
              <a:rPr lang="el-GR" sz="1600" dirty="0"/>
              <a:t>Αισθητήρας υγρασίας χώματος - </a:t>
            </a:r>
            <a:r>
              <a:rPr lang="en-US" sz="1600" dirty="0"/>
              <a:t>SEN0193</a:t>
            </a:r>
            <a:endParaRPr lang="el-GR" sz="1600" dirty="0"/>
          </a:p>
          <a:p>
            <a:pPr lvl="1"/>
            <a:r>
              <a:rPr lang="el-GR" sz="1200" dirty="0"/>
              <a:t>Μέτρηση μέσω </a:t>
            </a:r>
            <a:r>
              <a:rPr lang="en-US" sz="1200" dirty="0"/>
              <a:t>ADC</a:t>
            </a:r>
          </a:p>
          <a:p>
            <a:pPr lvl="1"/>
            <a:r>
              <a:rPr lang="en-US" sz="1200" dirty="0"/>
              <a:t>5 mA </a:t>
            </a:r>
            <a:r>
              <a:rPr lang="el-GR" sz="1200" dirty="0"/>
              <a:t>συνεχής κατανάλωση</a:t>
            </a:r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6FD32B-396B-A146-BD2F-0D099609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003" y="4562162"/>
            <a:ext cx="2020793" cy="1661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8EDFAB-45AA-D7B3-C3DF-864CF59BA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183" y="1465067"/>
            <a:ext cx="1927217" cy="1544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28403A-4E3A-6859-EC4F-84960AC94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729" y="2954398"/>
            <a:ext cx="1566123" cy="1331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D0355A-6304-986B-5D10-33007CB84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879" y="4679319"/>
            <a:ext cx="2377740" cy="15443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8B00D9-D9E2-2A83-0B43-90C1D627DE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8192" y="1493270"/>
            <a:ext cx="1780348" cy="1627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19202A-1A7F-58BE-CC9A-6FF503C75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5896" y="3303198"/>
            <a:ext cx="1712471" cy="113548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FE508-D6E4-CE88-F844-D5CDCF848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8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B01CB-1E2B-5552-71F2-B94E7A7B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613" y="226203"/>
            <a:ext cx="9668774" cy="902958"/>
          </a:xfrm>
        </p:spPr>
        <p:txBody>
          <a:bodyPr/>
          <a:lstStyle/>
          <a:p>
            <a:r>
              <a:rPr lang="el-GR" dirty="0"/>
              <a:t>Τροφοδοσία κόμβων αισθητήρων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5777-3F92-2619-9FDD-A1DC1E7C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381" y="1672005"/>
            <a:ext cx="10855037" cy="1207188"/>
          </a:xfrm>
        </p:spPr>
        <p:txBody>
          <a:bodyPr>
            <a:normAutofit/>
          </a:bodyPr>
          <a:lstStyle/>
          <a:p>
            <a:r>
              <a:rPr lang="el-GR" sz="1600" dirty="0"/>
              <a:t>Απευθείας τροφοδότηση του </a:t>
            </a:r>
            <a:r>
              <a:rPr lang="en-US" sz="1600" dirty="0"/>
              <a:t>nRF52840 </a:t>
            </a:r>
            <a:r>
              <a:rPr lang="el-GR" sz="1600" dirty="0"/>
              <a:t>χωρίς να παρεμβάλλεται μετατροπέας τάσης.</a:t>
            </a:r>
          </a:p>
          <a:p>
            <a:r>
              <a:rPr lang="el-GR" sz="1600" dirty="0"/>
              <a:t>Επιλογή μπαταρίας τύπου </a:t>
            </a:r>
            <a:r>
              <a:rPr lang="en-US" sz="1600" dirty="0"/>
              <a:t>LiSOCl2 2600mAh, </a:t>
            </a:r>
            <a:r>
              <a:rPr lang="el-GR" sz="1600" dirty="0"/>
              <a:t>με σταθερή τάση εξόδου (3.6</a:t>
            </a:r>
            <a:r>
              <a:rPr lang="en-US" sz="1600" dirty="0"/>
              <a:t>V) </a:t>
            </a:r>
            <a:r>
              <a:rPr lang="el-GR" sz="1600" dirty="0"/>
              <a:t>κατά την αποφόρτιση.</a:t>
            </a:r>
          </a:p>
          <a:p>
            <a:endParaRPr lang="el-GR" sz="1600" dirty="0"/>
          </a:p>
          <a:p>
            <a:endParaRPr lang="en-US" sz="1600" dirty="0"/>
          </a:p>
          <a:p>
            <a:endParaRPr lang="el-GR" sz="1600" dirty="0"/>
          </a:p>
          <a:p>
            <a:endParaRPr lang="el-GR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E258CE-5674-DB8D-49B0-8FA1AC6A6AE9}"/>
              </a:ext>
            </a:extLst>
          </p:cNvPr>
          <p:cNvCxnSpPr/>
          <p:nvPr/>
        </p:nvCxnSpPr>
        <p:spPr>
          <a:xfrm>
            <a:off x="-29473" y="131121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410F6E2-4FE8-752E-6135-B359EF93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8" y="6039209"/>
            <a:ext cx="589832" cy="589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F940E-D3CC-6FD9-5E12-238F3C049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150" y="3169726"/>
            <a:ext cx="4192268" cy="23770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D24054-0CFE-1769-70C8-7B51B4BD6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364" y="3960731"/>
            <a:ext cx="531133" cy="1224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55A66-5A53-C179-34B1-E54D7926D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444" y="3344159"/>
            <a:ext cx="4976813" cy="24574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9AE8E-514F-4BD1-7796-4D94FFDD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F699-5F5F-4D0C-8CB5-6FB274C1CA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91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D4D1667-188B-4E30-A3DE-CC6662D50B84}">
  <we:reference id="98d6c1cd-d2ea-4e59-b3d5-7612ea4978eb" version="3.0.0.1" store="EXCatalog" storeType="EXCatalog"/>
  <we:alternateReferences>
    <we:reference id="WA104380907" version="3.0.0.1" store="el-GR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10650</TotalTime>
  <Words>693</Words>
  <Application>Microsoft Office PowerPoint</Application>
  <PresentationFormat>Widescreen</PresentationFormat>
  <Paragraphs>140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Ασύρματο δίκτυο αισθητήρων για αυτοματοποίηση κάθετης καλλιέργειας</vt:lpstr>
      <vt:lpstr>Στόχοι διπλωματικής εργασίας</vt:lpstr>
      <vt:lpstr>Τί είναι το vertical farming;</vt:lpstr>
      <vt:lpstr>Αρχιτεκτονική Συστήματος</vt:lpstr>
      <vt:lpstr>Πρωτόκολλα επικοινωνίας</vt:lpstr>
      <vt:lpstr>Υλικό (Hardware) που χρησιμοποιήθηκε</vt:lpstr>
      <vt:lpstr>Κόμβος αισθητήρων</vt:lpstr>
      <vt:lpstr>Αισθητήρες</vt:lpstr>
      <vt:lpstr>Τροφοδοσία κόμβων αισθητήρων</vt:lpstr>
      <vt:lpstr>Λειτουργικό σύστημα πραγματικού χρόνου</vt:lpstr>
      <vt:lpstr>Τεχνική υλοποίηση κόμβων αισθητήρων</vt:lpstr>
      <vt:lpstr>Τεχνική υλοποίηση κόμβων αισθητήρων</vt:lpstr>
      <vt:lpstr>Κατανάλωση κόμβου αισθητήρων</vt:lpstr>
      <vt:lpstr>Κεντρικός κόμβος</vt:lpstr>
      <vt:lpstr>Τεχνική υλοποίηση κεντρικού κόμβου – nRF52840</vt:lpstr>
      <vt:lpstr>Επικοινωνία nRF52840 - nRF9160</vt:lpstr>
      <vt:lpstr>Τεχνική υλοποίηση κεντρικού κόμβου</vt:lpstr>
      <vt:lpstr>Επικοινωνία nRF52840 - nRF9160</vt:lpstr>
      <vt:lpstr>Cloud Servers</vt:lpstr>
      <vt:lpstr>Web Server – Διεπαφή με τον χρήστη</vt:lpstr>
      <vt:lpstr>Ροή πληροφορίας</vt:lpstr>
      <vt:lpstr>Μελλοντική εργασία</vt:lpstr>
      <vt:lpstr>Επίδειξη λειτουργίας</vt:lpstr>
      <vt:lpstr>Ερωτήσεις;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Ασύρματο δίκτυο αισθητήρων για αυτοματοποίηση κάθετης καλλιέργειας</dc:title>
  <dc:creator>Alkiviadis Stasinos</dc:creator>
  <cp:lastModifiedBy>Alkiviadis Stasinos</cp:lastModifiedBy>
  <cp:revision>163</cp:revision>
  <dcterms:created xsi:type="dcterms:W3CDTF">2022-11-02T18:35:12Z</dcterms:created>
  <dcterms:modified xsi:type="dcterms:W3CDTF">2022-11-14T15:56:58Z</dcterms:modified>
</cp:coreProperties>
</file>